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322" r:id="rId2"/>
    <p:sldId id="261" r:id="rId3"/>
    <p:sldId id="262" r:id="rId4"/>
    <p:sldId id="263" r:id="rId5"/>
    <p:sldId id="265" r:id="rId6"/>
    <p:sldId id="266" r:id="rId7"/>
    <p:sldId id="267" r:id="rId8"/>
    <p:sldId id="272" r:id="rId9"/>
    <p:sldId id="313" r:id="rId10"/>
    <p:sldId id="311" r:id="rId11"/>
    <p:sldId id="278" r:id="rId12"/>
    <p:sldId id="280" r:id="rId13"/>
    <p:sldId id="287" r:id="rId14"/>
    <p:sldId id="289" r:id="rId15"/>
    <p:sldId id="291" r:id="rId16"/>
    <p:sldId id="292" r:id="rId17"/>
    <p:sldId id="294" r:id="rId18"/>
    <p:sldId id="295" r:id="rId19"/>
    <p:sldId id="320" r:id="rId20"/>
    <p:sldId id="321" r:id="rId21"/>
    <p:sldId id="296" r:id="rId22"/>
    <p:sldId id="298" r:id="rId23"/>
    <p:sldId id="314" r:id="rId24"/>
    <p:sldId id="306" r:id="rId25"/>
    <p:sldId id="31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33"/>
    <a:srgbClr val="990000"/>
    <a:srgbClr val="CC9900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86CA47-8AA1-4915-A7C9-9D8139CF50E6}" type="datetimeFigureOut">
              <a:rPr lang="ru-RU"/>
              <a:pPr>
                <a:defRPr/>
              </a:pPr>
              <a:t>06.02.2013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4E8C6A-6ED5-45CB-AAE5-C179F9F608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D24C6-DB63-4B34-B73E-36747264C70B}" type="datetimeFigureOut">
              <a:rPr lang="ru-RU"/>
              <a:pPr>
                <a:defRPr/>
              </a:pPr>
              <a:t>06.02.2013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6B2B2-0894-4087-9C97-EBABE2C118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5E009-2A26-41F2-AFB8-13BA4FD98632}" type="datetimeFigureOut">
              <a:rPr lang="ru-RU"/>
              <a:pPr>
                <a:defRPr/>
              </a:pPr>
              <a:t>06.02.2013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1957-0C4D-48B1-9D07-8FFD8734FF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9A82D-74D5-41ED-8D6E-888EBF2AC813}" type="datetimeFigureOut">
              <a:rPr lang="ru-RU"/>
              <a:pPr>
                <a:defRPr/>
              </a:pPr>
              <a:t>06.02.2013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41E89-C7D4-42A5-B1B5-3A4EB1968B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78A52-9B6A-457B-95DE-36747B6B0AC9}" type="datetimeFigureOut">
              <a:rPr lang="ru-RU"/>
              <a:pPr>
                <a:defRPr/>
              </a:pPr>
              <a:t>06.02.2013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B44AA-9438-47AE-B694-1D0673ADB8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B0B6B-F3CE-4B19-82B9-E2C406BD8863}" type="datetimeFigureOut">
              <a:rPr lang="ru-RU"/>
              <a:pPr>
                <a:defRPr/>
              </a:pPr>
              <a:t>06.02.2013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97342-F4F2-49AE-B072-0EF7027412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10960-D14E-4B69-8DDB-6B3F18B907B0}" type="datetimeFigureOut">
              <a:rPr lang="ru-RU"/>
              <a:pPr>
                <a:defRPr/>
              </a:pPr>
              <a:t>06.02.2013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BFB0D-B799-4960-A2B5-9561CD7274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3AEAC-DE6E-4838-8522-DE8C7BD267D4}" type="datetimeFigureOut">
              <a:rPr lang="ru-RU"/>
              <a:pPr>
                <a:defRPr/>
              </a:pPr>
              <a:t>06.02.2013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CFAFD-C82D-467A-9BAC-23F09A5A7A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754BF-6EBE-46EC-8D9A-7B11D68B93CA}" type="datetimeFigureOut">
              <a:rPr lang="ru-RU"/>
              <a:pPr>
                <a:defRPr/>
              </a:pPr>
              <a:t>06.02.2013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29536-7AAB-4864-A6F9-13F1377983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00FB3-0C1F-401D-9C4F-F0B2B616FECA}" type="datetimeFigureOut">
              <a:rPr lang="ru-RU"/>
              <a:pPr>
                <a:defRPr/>
              </a:pPr>
              <a:t>06.02.2013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C5C10-642A-4DB8-B49E-CCBBE9B63F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9D126-DFE4-4EE7-93E3-D7BA7AFE532B}" type="datetimeFigureOut">
              <a:rPr lang="ru-RU"/>
              <a:pPr>
                <a:defRPr/>
              </a:pPr>
              <a:t>06.02.2013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0C1A5-0C07-4154-8B11-8854D3C4CE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84F38-73C5-4ECF-A4D0-5AB3C95861E3}" type="datetimeFigureOut">
              <a:rPr lang="ru-RU"/>
              <a:pPr>
                <a:defRPr/>
              </a:pPr>
              <a:t>06.02.2013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46E66-4E10-4208-9B0D-89CE07BE15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B821AA-8436-41D0-900B-DEE107A347E4}" type="datetimeFigureOut">
              <a:rPr lang="ru-RU"/>
              <a:pPr>
                <a:defRPr/>
              </a:pPr>
              <a:t>06.02.2013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432D21-4508-4C90-90BB-3240958168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5143536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800000"/>
                </a:solidFill>
              </a:rPr>
              <a:t>Т.А. </a:t>
            </a:r>
            <a:r>
              <a:rPr lang="ru-RU" sz="4800" b="1" i="1" dirty="0" err="1" smtClean="0">
                <a:solidFill>
                  <a:srgbClr val="800000"/>
                </a:solidFill>
              </a:rPr>
              <a:t>Ладыженская</a:t>
            </a:r>
            <a:r>
              <a:rPr lang="ru-RU" sz="4800" b="1" i="1" dirty="0" smtClean="0">
                <a:solidFill>
                  <a:srgbClr val="800000"/>
                </a:solidFill>
              </a:rPr>
              <a:t> , </a:t>
            </a:r>
            <a:br>
              <a:rPr lang="ru-RU" sz="4800" b="1" i="1" dirty="0" smtClean="0">
                <a:solidFill>
                  <a:srgbClr val="800000"/>
                </a:solidFill>
              </a:rPr>
            </a:br>
            <a:r>
              <a:rPr lang="ru-RU" sz="4800" b="1" i="1" dirty="0" smtClean="0">
                <a:solidFill>
                  <a:srgbClr val="800000"/>
                </a:solidFill>
              </a:rPr>
              <a:t>М.Т. Баранов и др.</a:t>
            </a:r>
            <a:br>
              <a:rPr lang="ru-RU" sz="4800" b="1" i="1" dirty="0" smtClean="0">
                <a:solidFill>
                  <a:srgbClr val="800000"/>
                </a:solidFill>
              </a:rPr>
            </a:br>
            <a:r>
              <a:rPr lang="ru-RU" sz="4800" b="1" i="1" dirty="0" smtClean="0">
                <a:solidFill>
                  <a:srgbClr val="800000"/>
                </a:solidFill>
              </a:rPr>
              <a:t>Русский язык.5 класс. </a:t>
            </a:r>
            <a:r>
              <a:rPr lang="ru-RU" sz="4800" b="1" i="1" dirty="0" err="1" smtClean="0">
                <a:solidFill>
                  <a:srgbClr val="800000"/>
                </a:solidFill>
              </a:rPr>
              <a:t>М.:Просвещение</a:t>
            </a:r>
            <a:r>
              <a:rPr lang="ru-RU" sz="4800" b="1" i="1" dirty="0" smtClean="0">
                <a:solidFill>
                  <a:srgbClr val="800000"/>
                </a:solidFill>
              </a:rPr>
              <a:t>, </a:t>
            </a:r>
            <a:r>
              <a:rPr lang="ru-RU" sz="4800" b="1" i="1" dirty="0" smtClean="0">
                <a:solidFill>
                  <a:srgbClr val="800000"/>
                </a:solidFill>
              </a:rPr>
              <a:t>2012</a:t>
            </a:r>
            <a:br>
              <a:rPr lang="ru-RU" sz="4800" b="1" i="1" dirty="0" smtClean="0">
                <a:solidFill>
                  <a:srgbClr val="800000"/>
                </a:solidFill>
              </a:rPr>
            </a:br>
            <a:r>
              <a:rPr lang="ru-RU" sz="4800" b="1" i="1" dirty="0" smtClean="0">
                <a:solidFill>
                  <a:srgbClr val="800000"/>
                </a:solidFill>
              </a:rPr>
              <a:t/>
            </a:r>
            <a:br>
              <a:rPr lang="ru-RU" sz="4800" b="1" i="1" dirty="0" smtClean="0">
                <a:solidFill>
                  <a:srgbClr val="800000"/>
                </a:solidFill>
              </a:rPr>
            </a:br>
            <a:r>
              <a:rPr lang="ru-RU" sz="4800" b="1" i="1" dirty="0" smtClean="0">
                <a:solidFill>
                  <a:srgbClr val="800000"/>
                </a:solidFill>
              </a:rPr>
              <a:t>Учитель русского языка: </a:t>
            </a:r>
            <a:r>
              <a:rPr lang="ru-RU" sz="4800" b="1" i="1" dirty="0" err="1" smtClean="0">
                <a:solidFill>
                  <a:srgbClr val="800000"/>
                </a:solidFill>
              </a:rPr>
              <a:t>Яшагина</a:t>
            </a:r>
            <a:r>
              <a:rPr lang="ru-RU" sz="4800" b="1" i="1" dirty="0" smtClean="0">
                <a:solidFill>
                  <a:srgbClr val="800000"/>
                </a:solidFill>
              </a:rPr>
              <a:t> Т.А.</a:t>
            </a:r>
            <a:endParaRPr lang="ru-RU" sz="4800" b="1" i="1" dirty="0">
              <a:solidFill>
                <a:srgbClr val="8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auto">
          <a:xfrm>
            <a:off x="1258888" y="5661025"/>
            <a:ext cx="20891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</a:pPr>
            <a:endParaRPr lang="ru-RU" sz="2400">
              <a:solidFill>
                <a:srgbClr val="003300"/>
              </a:solidFill>
              <a:latin typeface="SchoolBookC" pitchFamily="82" charset="0"/>
            </a:endParaRPr>
          </a:p>
          <a:p>
            <a:pPr>
              <a:spcBef>
                <a:spcPct val="50000"/>
              </a:spcBef>
              <a:buClr>
                <a:schemeClr val="hlink"/>
              </a:buClr>
            </a:pPr>
            <a:endParaRPr lang="ru-RU" sz="2400">
              <a:solidFill>
                <a:srgbClr val="003300"/>
              </a:solidFill>
              <a:latin typeface="SchoolBookC" pitchFamily="82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506538" y="285750"/>
            <a:ext cx="6708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Развитие речемыслительных способностей учащихся</a:t>
            </a: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6227763" y="1773238"/>
            <a:ext cx="2239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Умения: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6300788" y="2565400"/>
            <a:ext cx="1687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32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читать</a:t>
            </a: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6300788" y="3357563"/>
            <a:ext cx="2039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32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слушать</a:t>
            </a: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6300788" y="4076700"/>
            <a:ext cx="2298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32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говорить</a:t>
            </a: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6372225" y="4797425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32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писать</a:t>
            </a: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" name="Picture 11" descr="C:\Users\T\Desktop\ф\IMG_32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9758" y="1895143"/>
            <a:ext cx="3973484" cy="3936076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5860" grpId="0"/>
      <p:bldP spid="358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 txBox="1">
            <a:spLocks noChangeArrowheads="1"/>
          </p:cNvSpPr>
          <p:nvPr/>
        </p:nvSpPr>
        <p:spPr bwMode="auto">
          <a:xfrm>
            <a:off x="2862263" y="5516563"/>
            <a:ext cx="6281737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buClr>
                <a:schemeClr val="folHlink"/>
              </a:buClr>
              <a:buSzPct val="90000"/>
            </a:pPr>
            <a:r>
              <a:rPr lang="ru-RU"/>
              <a:t>      </a:t>
            </a:r>
            <a:endParaRPr lang="ru-RU" sz="1000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Clr>
                <a:schemeClr val="folHlink"/>
              </a:buClr>
              <a:buSzPct val="90000"/>
            </a:pPr>
            <a:r>
              <a:rPr lang="ru-RU" sz="1700">
                <a:solidFill>
                  <a:srgbClr val="313100"/>
                </a:solidFill>
                <a:latin typeface="Times New Roman" pitchFamily="18" charset="0"/>
              </a:rPr>
              <a:t>       </a:t>
            </a:r>
            <a:endParaRPr lang="ru-RU" sz="1700">
              <a:solidFill>
                <a:srgbClr val="00330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Clr>
                <a:schemeClr val="folHlink"/>
              </a:buClr>
              <a:buSzPct val="90000"/>
            </a:pPr>
            <a:endParaRPr lang="ru-RU" sz="1000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Clr>
                <a:schemeClr val="folHlink"/>
              </a:buClr>
              <a:buSzPct val="90000"/>
            </a:pPr>
            <a:r>
              <a:rPr lang="ru-RU" sz="1700">
                <a:solidFill>
                  <a:srgbClr val="AD0000"/>
                </a:solidFill>
                <a:latin typeface="Times New Roman" pitchFamily="18" charset="0"/>
              </a:rPr>
              <a:t>       </a:t>
            </a:r>
            <a:endParaRPr lang="ru-RU" sz="1700">
              <a:solidFill>
                <a:srgbClr val="74000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Clr>
                <a:schemeClr val="folHlink"/>
              </a:buClr>
              <a:buSzPct val="90000"/>
            </a:pPr>
            <a:endParaRPr lang="ru-RU" sz="1000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Clr>
                <a:schemeClr val="folHlink"/>
              </a:buClr>
              <a:buSzPct val="90000"/>
            </a:pPr>
            <a:r>
              <a:rPr lang="ru-RU" sz="1700">
                <a:solidFill>
                  <a:srgbClr val="AD0000"/>
                </a:solidFill>
                <a:latin typeface="Times New Roman" pitchFamily="18" charset="0"/>
              </a:rPr>
              <a:t>       </a:t>
            </a:r>
            <a:endParaRPr lang="ru-RU" sz="170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395288" y="0"/>
            <a:ext cx="83518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учебники заложена современная методика обучения орфографии и пунктуации: </a:t>
            </a:r>
          </a:p>
        </p:txBody>
      </p:sp>
      <p:grpSp>
        <p:nvGrpSpPr>
          <p:cNvPr id="2" name="AutoShape 8"/>
          <p:cNvGrpSpPr>
            <a:grpSpLocks/>
          </p:cNvGrpSpPr>
          <p:nvPr/>
        </p:nvGrpSpPr>
        <p:grpSpPr bwMode="auto">
          <a:xfrm>
            <a:off x="165100" y="755650"/>
            <a:ext cx="6942138" cy="523875"/>
            <a:chOff x="104" y="476"/>
            <a:chExt cx="4373" cy="330"/>
          </a:xfrm>
        </p:grpSpPr>
        <p:pic>
          <p:nvPicPr>
            <p:cNvPr id="14350" name="AutoShape 8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4" y="476"/>
              <a:ext cx="437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2" name="Text Box 6"/>
            <p:cNvSpPr txBox="1">
              <a:spLocks noChangeArrowheads="1"/>
            </p:cNvSpPr>
            <p:nvPr/>
          </p:nvSpPr>
          <p:spPr bwMode="auto">
            <a:xfrm>
              <a:off x="128" y="497"/>
              <a:ext cx="4325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Clr>
                  <a:srgbClr val="003300"/>
                </a:buClr>
                <a:buFont typeface="Wingdings" pitchFamily="2" charset="2"/>
                <a:buNone/>
                <a:defRPr/>
              </a:pPr>
              <a:r>
                <a:rPr lang="ru-RU" sz="16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Системно-деятельностный</a:t>
              </a:r>
              <a:r>
                <a:rPr lang="ru-RU" sz="1600" b="1">
                  <a:solidFill>
                    <a:srgbClr val="FFFF00"/>
                  </a:solidFill>
                  <a:cs typeface="Arial" charset="0"/>
                </a:rPr>
                <a:t> подход в обучении предполагает:</a:t>
              </a:r>
            </a:p>
          </p:txBody>
        </p:sp>
      </p:grpSp>
      <p:sp>
        <p:nvSpPr>
          <p:cNvPr id="248841" name="AutoShape 9"/>
          <p:cNvSpPr>
            <a:spLocks noChangeArrowheads="1"/>
          </p:cNvSpPr>
          <p:nvPr/>
        </p:nvSpPr>
        <p:spPr bwMode="auto">
          <a:xfrm>
            <a:off x="179388" y="1268413"/>
            <a:ext cx="6840537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Font typeface="Wingdings" pitchFamily="2" charset="2"/>
              <a:buNone/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осознание правописания как </a:t>
            </a:r>
            <a:r>
              <a:rPr lang="ru-RU" sz="1500" b="1" dirty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СИСТЕМЫ</a:t>
            </a:r>
            <a:r>
              <a:rPr lang="ru-RU" sz="15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правил, усвоение общих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Font typeface="Wingdings" pitchFamily="2" charset="2"/>
              <a:buNone/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правил правописания и умение руководствоваться ими 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Font typeface="Wingdings" pitchFamily="2" charset="2"/>
              <a:buNone/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процессе письма;</a:t>
            </a:r>
          </a:p>
        </p:txBody>
      </p:sp>
      <p:sp>
        <p:nvSpPr>
          <p:cNvPr id="248843" name="AutoShape 11"/>
          <p:cNvSpPr>
            <a:spLocks noChangeArrowheads="1"/>
          </p:cNvSpPr>
          <p:nvPr/>
        </p:nvSpPr>
        <p:spPr bwMode="auto">
          <a:xfrm>
            <a:off x="179388" y="2924175"/>
            <a:ext cx="6840537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8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500"/>
              <a:t>совершенствование правописных навыков как способности думать,</a:t>
            </a:r>
          </a:p>
          <a:p>
            <a:pPr algn="ctr"/>
            <a:r>
              <a:rPr lang="ru-RU" sz="1500"/>
              <a:t> анализировать, аргументировать</a:t>
            </a:r>
          </a:p>
        </p:txBody>
      </p:sp>
      <p:sp>
        <p:nvSpPr>
          <p:cNvPr id="248845" name="AutoShape 13"/>
          <p:cNvSpPr>
            <a:spLocks noChangeArrowheads="1"/>
          </p:cNvSpPr>
          <p:nvPr/>
        </p:nvSpPr>
        <p:spPr bwMode="auto">
          <a:xfrm>
            <a:off x="179388" y="4797425"/>
            <a:ext cx="8785225" cy="1655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Использование всего </a:t>
            </a:r>
            <a:r>
              <a:rPr lang="ru-RU" sz="15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арсенала традиционных и нетрадиционных методических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средств обучения правописанию</a:t>
            </a:r>
            <a:r>
              <a:rPr lang="ru-RU" sz="15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(приёмов формирования орфографической зоркости,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 развития зрительной памяти, использования разнообразных видов словарей 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 орфографических целях, приёмов сопоставления смешиваемых написаний,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поэтапной отработки орфографического минимума, привлечения этимологической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 справки для объяснения правописания и т.п.)</a:t>
            </a:r>
          </a:p>
        </p:txBody>
      </p:sp>
      <p:sp>
        <p:nvSpPr>
          <p:cNvPr id="248844" name="AutoShape 12"/>
          <p:cNvSpPr>
            <a:spLocks noChangeArrowheads="1"/>
          </p:cNvSpPr>
          <p:nvPr/>
        </p:nvSpPr>
        <p:spPr bwMode="auto">
          <a:xfrm>
            <a:off x="179388" y="3500438"/>
            <a:ext cx="8785225" cy="12969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Активизация врождённых языковых способностей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, связанных с усвоением в раннем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детстве определённых языковых моделей (словообразовательных, синтаксических),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 и развитие на этой основе умения опираться на структурно-семантический анализ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 при решении проблем правописания</a:t>
            </a:r>
          </a:p>
        </p:txBody>
      </p:sp>
      <p:pic>
        <p:nvPicPr>
          <p:cNvPr id="248846" name="Picture 18" descr="C:\Documents and Settings\simonova\Рабочий стол\Мои документы\клипарты\школьники\333450_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1125538"/>
            <a:ext cx="163036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8849" name="AutoShape 17"/>
          <p:cNvSpPr>
            <a:spLocks noChangeArrowheads="1"/>
          </p:cNvSpPr>
          <p:nvPr/>
        </p:nvSpPr>
        <p:spPr bwMode="auto">
          <a:xfrm>
            <a:off x="179388" y="1989138"/>
            <a:ext cx="6840537" cy="908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8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3300"/>
              </a:buClr>
              <a:buFont typeface="Wingdings" pitchFamily="2" charset="2"/>
              <a:buNone/>
            </a:pPr>
            <a:r>
              <a:rPr lang="ru-RU" sz="1500">
                <a:cs typeface="Arial" charset="0"/>
              </a:rPr>
              <a:t>формирование правописных навыков в рамках развития всех видов</a:t>
            </a:r>
          </a:p>
          <a:p>
            <a:pPr algn="ctr">
              <a:buClr>
                <a:srgbClr val="003300"/>
              </a:buClr>
              <a:buFont typeface="Wingdings" pitchFamily="2" charset="2"/>
              <a:buNone/>
            </a:pPr>
            <a:r>
              <a:rPr lang="ru-RU" sz="1500">
                <a:cs typeface="Arial" charset="0"/>
              </a:rPr>
              <a:t>речевой деятельности (не только письма, но и чтения, </a:t>
            </a:r>
          </a:p>
          <a:p>
            <a:pPr algn="ctr">
              <a:buClr>
                <a:srgbClr val="003300"/>
              </a:buClr>
              <a:buFont typeface="Wingdings" pitchFamily="2" charset="2"/>
              <a:buNone/>
            </a:pPr>
            <a:r>
              <a:rPr lang="ru-RU" sz="1500">
                <a:cs typeface="Arial" charset="0"/>
              </a:rPr>
              <a:t>говорения, аудирования)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8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8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48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48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48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6" grpId="0"/>
      <p:bldP spid="248841" grpId="0" animBg="1"/>
      <p:bldP spid="248843" grpId="0" animBg="1"/>
      <p:bldP spid="248845" grpId="0" animBg="1"/>
      <p:bldP spid="248844" grpId="0" animBg="1"/>
      <p:bldP spid="2488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4"/>
          <p:cNvSpPr txBox="1">
            <a:spLocks noChangeArrowheads="1"/>
          </p:cNvSpPr>
          <p:nvPr/>
        </p:nvSpPr>
        <p:spPr bwMode="auto">
          <a:xfrm>
            <a:off x="250825" y="71438"/>
            <a:ext cx="8858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Портфель достижений учащихся по русскому языку</a:t>
            </a:r>
            <a:br>
              <a:rPr lang="ru-RU" sz="2400" b="1" dirty="0">
                <a:solidFill>
                  <a:srgbClr val="7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2400" b="1" dirty="0">
                <a:solidFill>
                  <a:srgbClr val="7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складывается из результатов выполнения письменных и устных работ в течение всего учебного года</a:t>
            </a:r>
          </a:p>
        </p:txBody>
      </p:sp>
      <p:sp>
        <p:nvSpPr>
          <p:cNvPr id="249860" name="TextBox 8"/>
          <p:cNvSpPr txBox="1">
            <a:spLocks noChangeArrowheads="1"/>
          </p:cNvSpPr>
          <p:nvPr/>
        </p:nvSpPr>
        <p:spPr bwMode="auto">
          <a:xfrm>
            <a:off x="539750" y="1557338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Tx/>
              <a:buChar char="•"/>
            </a:pPr>
            <a:r>
              <a:rPr lang="ru-RU">
                <a:solidFill>
                  <a:srgbClr val="003300"/>
                </a:solidFill>
              </a:rPr>
              <a:t> </a:t>
            </a:r>
            <a:r>
              <a:rPr lang="ru-RU"/>
              <a:t>диктанты разных видов</a:t>
            </a:r>
          </a:p>
        </p:txBody>
      </p:sp>
      <p:sp>
        <p:nvSpPr>
          <p:cNvPr id="249861" name="TextBox 9"/>
          <p:cNvSpPr txBox="1">
            <a:spLocks noChangeArrowheads="1"/>
          </p:cNvSpPr>
          <p:nvPr/>
        </p:nvSpPr>
        <p:spPr bwMode="auto">
          <a:xfrm>
            <a:off x="539750" y="2205038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BC0000"/>
              </a:buClr>
              <a:buFontTx/>
              <a:buChar char="•"/>
            </a:pPr>
            <a:r>
              <a:rPr lang="ru-RU">
                <a:solidFill>
                  <a:srgbClr val="003300"/>
                </a:solidFill>
              </a:rPr>
              <a:t> </a:t>
            </a:r>
            <a:r>
              <a:rPr lang="ru-RU"/>
              <a:t>изложения разных видов</a:t>
            </a:r>
          </a:p>
        </p:txBody>
      </p:sp>
      <p:sp>
        <p:nvSpPr>
          <p:cNvPr id="249862" name="TextBox 9"/>
          <p:cNvSpPr txBox="1">
            <a:spLocks noChangeArrowheads="1"/>
          </p:cNvSpPr>
          <p:nvPr/>
        </p:nvSpPr>
        <p:spPr bwMode="auto">
          <a:xfrm>
            <a:off x="539750" y="2852738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BC0000"/>
              </a:buClr>
              <a:buFontTx/>
              <a:buChar char="•"/>
            </a:pPr>
            <a:r>
              <a:rPr lang="ru-RU">
                <a:solidFill>
                  <a:srgbClr val="003300"/>
                </a:solidFill>
              </a:rPr>
              <a:t> </a:t>
            </a:r>
            <a:r>
              <a:rPr lang="ru-RU"/>
              <a:t>сочинения разных видов</a:t>
            </a:r>
          </a:p>
        </p:txBody>
      </p:sp>
      <p:sp>
        <p:nvSpPr>
          <p:cNvPr id="249863" name="TextBox 9"/>
          <p:cNvSpPr txBox="1">
            <a:spLocks noChangeArrowheads="1"/>
          </p:cNvSpPr>
          <p:nvPr/>
        </p:nvSpPr>
        <p:spPr bwMode="auto">
          <a:xfrm>
            <a:off x="539750" y="3357563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BC0000"/>
              </a:buClr>
              <a:buFontTx/>
              <a:buChar char="•"/>
            </a:pPr>
            <a:r>
              <a:rPr lang="ru-RU">
                <a:solidFill>
                  <a:srgbClr val="003300"/>
                </a:solidFill>
              </a:rPr>
              <a:t> </a:t>
            </a:r>
            <a:r>
              <a:rPr lang="ru-RU"/>
              <a:t>устные высказывания</a:t>
            </a:r>
          </a:p>
        </p:txBody>
      </p:sp>
      <p:sp>
        <p:nvSpPr>
          <p:cNvPr id="249868" name="TextBox 8"/>
          <p:cNvSpPr txBox="1">
            <a:spLocks noChangeArrowheads="1"/>
          </p:cNvSpPr>
          <p:nvPr/>
        </p:nvSpPr>
        <p:spPr bwMode="auto">
          <a:xfrm>
            <a:off x="4356100" y="1773238"/>
            <a:ext cx="43926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Tx/>
              <a:buChar char="•"/>
            </a:pPr>
            <a:r>
              <a:rPr lang="ru-RU">
                <a:solidFill>
                  <a:srgbClr val="003300"/>
                </a:solidFill>
              </a:rPr>
              <a:t> </a:t>
            </a:r>
            <a:r>
              <a:rPr lang="ru-RU"/>
              <a:t>тестовые задания (серия книг «Русский язык: шаг за шагом» - по классам)</a:t>
            </a:r>
          </a:p>
        </p:txBody>
      </p:sp>
      <p:sp>
        <p:nvSpPr>
          <p:cNvPr id="249869" name="TextBox 8"/>
          <p:cNvSpPr txBox="1">
            <a:spLocks noChangeArrowheads="1"/>
          </p:cNvSpPr>
          <p:nvPr/>
        </p:nvSpPr>
        <p:spPr bwMode="auto">
          <a:xfrm>
            <a:off x="4427538" y="2924175"/>
            <a:ext cx="43211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Tx/>
              <a:buChar char="•"/>
            </a:pPr>
            <a:r>
              <a:rPr lang="ru-RU">
                <a:solidFill>
                  <a:srgbClr val="003300"/>
                </a:solidFill>
              </a:rPr>
              <a:t> </a:t>
            </a:r>
            <a:r>
              <a:rPr lang="ru-RU"/>
              <a:t>материалы самоанализа и рефлексии (рабочие тетради «Проверь себя» - по классам; «Дневник достижений учащихся по русскому языку» - по классам)</a:t>
            </a:r>
          </a:p>
        </p:txBody>
      </p:sp>
      <p:sp>
        <p:nvSpPr>
          <p:cNvPr id="249872" name="TextBox 8"/>
          <p:cNvSpPr txBox="1">
            <a:spLocks noChangeArrowheads="1"/>
          </p:cNvSpPr>
          <p:nvPr/>
        </p:nvSpPr>
        <p:spPr bwMode="auto">
          <a:xfrm>
            <a:off x="468313" y="4292600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Tx/>
              <a:buChar char="•"/>
            </a:pPr>
            <a:r>
              <a:rPr lang="ru-RU">
                <a:solidFill>
                  <a:srgbClr val="003300"/>
                </a:solidFill>
              </a:rPr>
              <a:t> </a:t>
            </a:r>
            <a:r>
              <a:rPr lang="ru-RU"/>
              <a:t>творческие работы разных видов (рисунки, аудио-, фото- и видео-материалы)</a:t>
            </a:r>
          </a:p>
          <a:p>
            <a:pPr>
              <a:buClr>
                <a:srgbClr val="CC0000"/>
              </a:buClr>
            </a:pPr>
            <a:endParaRPr lang="ru-RU">
              <a:solidFill>
                <a:srgbClr val="003300"/>
              </a:solidFill>
            </a:endParaRPr>
          </a:p>
        </p:txBody>
      </p:sp>
      <p:sp>
        <p:nvSpPr>
          <p:cNvPr id="249873" name="TextBox 9"/>
          <p:cNvSpPr txBox="1">
            <a:spLocks noChangeArrowheads="1"/>
          </p:cNvSpPr>
          <p:nvPr/>
        </p:nvSpPr>
        <p:spPr bwMode="auto">
          <a:xfrm>
            <a:off x="3563938" y="5445125"/>
            <a:ext cx="453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BC0000"/>
              </a:buClr>
              <a:buFontTx/>
              <a:buChar char="•"/>
            </a:pPr>
            <a:r>
              <a:rPr lang="ru-RU">
                <a:solidFill>
                  <a:srgbClr val="003300"/>
                </a:solidFill>
              </a:rPr>
              <a:t> </a:t>
            </a:r>
            <a:r>
              <a:rPr lang="ru-RU"/>
              <a:t>мини-исследования и мини-проекты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9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9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49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49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49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49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0" grpId="0"/>
      <p:bldP spid="249861" grpId="0"/>
      <p:bldP spid="249862" grpId="0"/>
      <p:bldP spid="249863" grpId="0"/>
      <p:bldP spid="249868" grpId="0"/>
      <p:bldP spid="249869" grpId="0"/>
      <p:bldP spid="249872" grpId="0"/>
      <p:bldP spid="2498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17"/>
          <p:cNvSpPr>
            <a:spLocks noChangeArrowheads="1"/>
          </p:cNvSpPr>
          <p:nvPr/>
        </p:nvSpPr>
        <p:spPr bwMode="auto">
          <a:xfrm>
            <a:off x="7596188" y="3860800"/>
            <a:ext cx="214312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 algn="ctr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E1"/>
              </a:solidFill>
            </a:endParaRPr>
          </a:p>
        </p:txBody>
      </p:sp>
      <p:sp>
        <p:nvSpPr>
          <p:cNvPr id="2" name="Стрелка вниз 17"/>
          <p:cNvSpPr>
            <a:spLocks noChangeArrowheads="1"/>
          </p:cNvSpPr>
          <p:nvPr/>
        </p:nvSpPr>
        <p:spPr bwMode="auto">
          <a:xfrm>
            <a:off x="4716463" y="3860800"/>
            <a:ext cx="214312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 algn="ctr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E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13" y="115888"/>
            <a:ext cx="8137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Системно-деятельностный подход провозглашён в новых ФГОС как основа современного образовательного процесса</a:t>
            </a:r>
          </a:p>
        </p:txBody>
      </p:sp>
      <p:sp>
        <p:nvSpPr>
          <p:cNvPr id="18" name="Стрелка вниз 17"/>
          <p:cNvSpPr>
            <a:spLocks noChangeArrowheads="1"/>
          </p:cNvSpPr>
          <p:nvPr/>
        </p:nvSpPr>
        <p:spPr bwMode="auto">
          <a:xfrm>
            <a:off x="1403350" y="3860800"/>
            <a:ext cx="214313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 algn="ctr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5" name="AutoShape 4"/>
          <p:cNvGrpSpPr>
            <a:grpSpLocks/>
          </p:cNvGrpSpPr>
          <p:nvPr/>
        </p:nvGrpSpPr>
        <p:grpSpPr bwMode="auto">
          <a:xfrm>
            <a:off x="238125" y="3273425"/>
            <a:ext cx="2687638" cy="596900"/>
            <a:chOff x="150" y="2062"/>
            <a:chExt cx="1693" cy="376"/>
          </a:xfrm>
        </p:grpSpPr>
        <p:pic>
          <p:nvPicPr>
            <p:cNvPr id="18455" name="AutoShape 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0" y="2062"/>
              <a:ext cx="1693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0" name="Text Box 8"/>
            <p:cNvSpPr txBox="1">
              <a:spLocks noChangeArrowheads="1"/>
            </p:cNvSpPr>
            <p:nvPr/>
          </p:nvSpPr>
          <p:spPr bwMode="auto">
            <a:xfrm>
              <a:off x="176" y="2087"/>
              <a:ext cx="164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Ради чего учить?</a:t>
              </a:r>
            </a:p>
          </p:txBody>
        </p:sp>
      </p:grpSp>
      <p:grpSp>
        <p:nvGrpSpPr>
          <p:cNvPr id="6" name="AutoShape 5"/>
          <p:cNvGrpSpPr>
            <a:grpSpLocks/>
          </p:cNvGrpSpPr>
          <p:nvPr/>
        </p:nvGrpSpPr>
        <p:grpSpPr bwMode="auto">
          <a:xfrm>
            <a:off x="6577013" y="3273425"/>
            <a:ext cx="2255837" cy="596900"/>
            <a:chOff x="4143" y="2062"/>
            <a:chExt cx="1421" cy="376"/>
          </a:xfrm>
        </p:grpSpPr>
        <p:pic>
          <p:nvPicPr>
            <p:cNvPr id="18453" name="AutoShape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43" y="2062"/>
              <a:ext cx="1421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3" name="Text Box 11"/>
            <p:cNvSpPr txBox="1">
              <a:spLocks noChangeArrowheads="1"/>
            </p:cNvSpPr>
            <p:nvPr/>
          </p:nvSpPr>
          <p:spPr bwMode="auto">
            <a:xfrm>
              <a:off x="4168" y="2087"/>
              <a:ext cx="137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Чему учить?</a:t>
              </a:r>
            </a:p>
          </p:txBody>
        </p:sp>
      </p:grpSp>
      <p:sp>
        <p:nvSpPr>
          <p:cNvPr id="251910" name="AutoShape 6"/>
          <p:cNvSpPr>
            <a:spLocks noChangeArrowheads="1"/>
          </p:cNvSpPr>
          <p:nvPr/>
        </p:nvSpPr>
        <p:spPr bwMode="auto">
          <a:xfrm>
            <a:off x="3132138" y="3284538"/>
            <a:ext cx="3241675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>
                  <a:alpha val="50000"/>
                </a:srgbClr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Как учить ?</a:t>
            </a:r>
          </a:p>
        </p:txBody>
      </p:sp>
      <p:sp>
        <p:nvSpPr>
          <p:cNvPr id="251915" name="AutoShape 11"/>
          <p:cNvSpPr>
            <a:spLocks noChangeArrowheads="1"/>
          </p:cNvSpPr>
          <p:nvPr/>
        </p:nvSpPr>
        <p:spPr bwMode="auto">
          <a:xfrm>
            <a:off x="6659563" y="4221163"/>
            <a:ext cx="2159000" cy="172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8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cs typeface="Arial" charset="0"/>
              </a:rPr>
              <a:t>Обновлено </a:t>
            </a:r>
          </a:p>
          <a:p>
            <a:pPr algn="ctr"/>
            <a:r>
              <a:rPr lang="ru-RU">
                <a:cs typeface="Arial" charset="0"/>
              </a:rPr>
              <a:t>содержание</a:t>
            </a:r>
          </a:p>
          <a:p>
            <a:pPr algn="ctr"/>
            <a:r>
              <a:rPr lang="ru-RU">
                <a:cs typeface="Arial" charset="0"/>
              </a:rPr>
              <a:t>курса, усилена </a:t>
            </a:r>
          </a:p>
          <a:p>
            <a:pPr algn="ctr"/>
            <a:r>
              <a:rPr lang="ru-RU">
                <a:cs typeface="Arial" charset="0"/>
              </a:rPr>
              <a:t>деятельностная</a:t>
            </a:r>
          </a:p>
          <a:p>
            <a:pPr algn="ctr"/>
            <a:r>
              <a:rPr lang="ru-RU">
                <a:cs typeface="Arial" charset="0"/>
              </a:rPr>
              <a:t>составляющая</a:t>
            </a:r>
          </a:p>
        </p:txBody>
      </p:sp>
      <p:sp>
        <p:nvSpPr>
          <p:cNvPr id="251925" name="AutoShape 21"/>
          <p:cNvSpPr>
            <a:spLocks noChangeArrowheads="1"/>
          </p:cNvSpPr>
          <p:nvPr/>
        </p:nvSpPr>
        <p:spPr bwMode="auto">
          <a:xfrm>
            <a:off x="323850" y="4221163"/>
            <a:ext cx="2376488" cy="1655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8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cs typeface="Arial" charset="0"/>
              </a:rPr>
              <a:t>Уточнены цели </a:t>
            </a:r>
          </a:p>
          <a:p>
            <a:pPr algn="ctr"/>
            <a:r>
              <a:rPr lang="ru-RU">
                <a:cs typeface="Arial" charset="0"/>
              </a:rPr>
              <a:t>обучения, усилен</a:t>
            </a:r>
          </a:p>
          <a:p>
            <a:pPr algn="ctr"/>
            <a:r>
              <a:rPr lang="ru-RU">
                <a:cs typeface="Arial" charset="0"/>
              </a:rPr>
              <a:t>деятельностный</a:t>
            </a:r>
          </a:p>
          <a:p>
            <a:pPr algn="ctr"/>
            <a:r>
              <a:rPr lang="ru-RU">
                <a:cs typeface="Arial" charset="0"/>
              </a:rPr>
              <a:t>аспект </a:t>
            </a:r>
          </a:p>
          <a:p>
            <a:pPr algn="ctr"/>
            <a:r>
              <a:rPr lang="ru-RU">
                <a:cs typeface="Arial" charset="0"/>
              </a:rPr>
              <a:t>целеполагания</a:t>
            </a:r>
          </a:p>
        </p:txBody>
      </p:sp>
      <p:sp>
        <p:nvSpPr>
          <p:cNvPr id="251926" name="AutoShape 22"/>
          <p:cNvSpPr>
            <a:spLocks noChangeArrowheads="1"/>
          </p:cNvSpPr>
          <p:nvPr/>
        </p:nvSpPr>
        <p:spPr bwMode="auto">
          <a:xfrm>
            <a:off x="3132138" y="4221163"/>
            <a:ext cx="3311525" cy="1655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8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cs typeface="Arial" charset="0"/>
              </a:rPr>
              <a:t>Расширены методические</a:t>
            </a:r>
          </a:p>
          <a:p>
            <a:pPr algn="ctr"/>
            <a:r>
              <a:rPr lang="ru-RU">
                <a:cs typeface="Arial" charset="0"/>
              </a:rPr>
              <a:t>приемы, обновлены</a:t>
            </a:r>
          </a:p>
          <a:p>
            <a:pPr algn="ctr"/>
            <a:r>
              <a:rPr lang="ru-RU">
                <a:cs typeface="Arial" charset="0"/>
              </a:rPr>
              <a:t>средства обучения,</a:t>
            </a:r>
          </a:p>
          <a:p>
            <a:pPr algn="ctr"/>
            <a:r>
              <a:rPr lang="ru-RU">
                <a:cs typeface="Arial" charset="0"/>
              </a:rPr>
              <a:t>позволяющие реализовать</a:t>
            </a:r>
          </a:p>
          <a:p>
            <a:pPr algn="ctr"/>
            <a:r>
              <a:rPr lang="ru-RU">
                <a:cs typeface="Arial" charset="0"/>
              </a:rPr>
              <a:t>деятельностный подход</a:t>
            </a:r>
          </a:p>
        </p:txBody>
      </p:sp>
      <p:grpSp>
        <p:nvGrpSpPr>
          <p:cNvPr id="9" name="AutoShape 23"/>
          <p:cNvGrpSpPr>
            <a:grpSpLocks/>
          </p:cNvGrpSpPr>
          <p:nvPr/>
        </p:nvGrpSpPr>
        <p:grpSpPr bwMode="auto">
          <a:xfrm>
            <a:off x="457200" y="969963"/>
            <a:ext cx="8375650" cy="1322387"/>
            <a:chOff x="288" y="611"/>
            <a:chExt cx="5276" cy="833"/>
          </a:xfrm>
        </p:grpSpPr>
        <p:pic>
          <p:nvPicPr>
            <p:cNvPr id="18449" name="AutoShape 2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" y="611"/>
              <a:ext cx="5276" cy="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3" name="Text Box 21"/>
            <p:cNvSpPr txBox="1">
              <a:spLocks noChangeArrowheads="1"/>
            </p:cNvSpPr>
            <p:nvPr/>
          </p:nvSpPr>
          <p:spPr bwMode="auto">
            <a:xfrm>
              <a:off x="335" y="658"/>
              <a:ext cx="5181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Системно-деятельностный подход нацеливает на развитие 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личности ребенка, на овладение системой метапредметных 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и предметных знаний, умений и навыков </a:t>
              </a:r>
            </a:p>
            <a:p>
              <a:pPr algn="ctr">
                <a:defRPr/>
              </a:pPr>
              <a:r>
                <a:rPr lang="ru-RU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в процессе интенсивной учебной деятельности</a:t>
              </a:r>
            </a:p>
          </p:txBody>
        </p:sp>
      </p:grpSp>
      <p:sp>
        <p:nvSpPr>
          <p:cNvPr id="251929" name="TextBox 14"/>
          <p:cNvSpPr txBox="1">
            <a:spLocks noChangeArrowheads="1"/>
          </p:cNvSpPr>
          <p:nvPr/>
        </p:nvSpPr>
        <p:spPr bwMode="auto">
          <a:xfrm>
            <a:off x="71438" y="2420938"/>
            <a:ext cx="9072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cs typeface="Arial" charset="0"/>
              </a:rPr>
              <a:t>Вектор смещения акцентов ФГОС к деятельностной составляющей</a:t>
            </a:r>
          </a:p>
          <a:p>
            <a:pPr algn="ctr" eaLnBrk="0" hangingPunct="0"/>
            <a:r>
              <a:rPr lang="ru-RU">
                <a:cs typeface="Arial" charset="0"/>
              </a:rPr>
              <a:t>нашёл отражение во всех традиционных компонентах курса русского языка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5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5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25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5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/>
      <p:bldP spid="18" grpId="0" animBg="1"/>
      <p:bldP spid="251915" grpId="0" animBg="1"/>
      <p:bldP spid="251925" grpId="0" animBg="1"/>
      <p:bldP spid="251926" grpId="0" animBg="1"/>
      <p:bldP spid="2519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971550" y="1052513"/>
            <a:ext cx="2160588" cy="1190625"/>
          </a:xfrm>
          <a:prstGeom prst="wedgeRectCallout">
            <a:avLst>
              <a:gd name="adj1" fmla="val 87838"/>
              <a:gd name="adj2" fmla="val 96935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124600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Усвоение системы лингвистических  понятий</a:t>
            </a: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3492500" y="2492375"/>
            <a:ext cx="2592388" cy="2490788"/>
          </a:xfrm>
          <a:prstGeom prst="ellipse">
            <a:avLst/>
          </a:prstGeom>
          <a:gradFill rotWithShape="1">
            <a:gsLst>
              <a:gs pos="0">
                <a:srgbClr val="800000">
                  <a:gamma/>
                  <a:shade val="87843"/>
                  <a:invGamma/>
                  <a:alpha val="78999"/>
                </a:srgbClr>
              </a:gs>
              <a:gs pos="50000">
                <a:srgbClr val="800000">
                  <a:alpha val="17999"/>
                </a:srgbClr>
              </a:gs>
              <a:gs pos="100000">
                <a:srgbClr val="800000">
                  <a:gamma/>
                  <a:shade val="87843"/>
                  <a:invGamma/>
                  <a:alpha val="78999"/>
                </a:srgbClr>
              </a:gs>
            </a:gsLst>
            <a:lin ang="5400000" scaled="1"/>
          </a:gradFill>
          <a:ln w="1905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Системно-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деятельностный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подход</a:t>
            </a: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6372225" y="3068638"/>
            <a:ext cx="2592388" cy="1754187"/>
          </a:xfrm>
          <a:prstGeom prst="wedgeRectCallout">
            <a:avLst>
              <a:gd name="adj1" fmla="val -61514"/>
              <a:gd name="adj2" fmla="val 2949"/>
            </a:avLst>
          </a:prstGeom>
          <a:solidFill>
            <a:srgbClr val="FFDF55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124600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Интенсивное развитие речемыслительных способностей учащихся в процессе учебной деятельности</a:t>
            </a: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323850" y="4868863"/>
            <a:ext cx="2519363" cy="1754187"/>
          </a:xfrm>
          <a:prstGeom prst="wedgeRectCallout">
            <a:avLst>
              <a:gd name="adj1" fmla="val 91653"/>
              <a:gd name="adj2" fmla="val -66597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124600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Применение полученных знаний,  умений и навыков в учебной и практической деятельности языка</a:t>
            </a: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5003800" y="5229225"/>
            <a:ext cx="3095625" cy="1465263"/>
          </a:xfrm>
          <a:prstGeom prst="wedgeRectCallout">
            <a:avLst>
              <a:gd name="adj1" fmla="val -33384"/>
              <a:gd name="adj2" fmla="val -84269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124600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Формирование способности правильно, уместно и выразительно употреблять в речи языковые единицы</a:t>
            </a:r>
          </a:p>
        </p:txBody>
      </p:sp>
      <p:sp>
        <p:nvSpPr>
          <p:cNvPr id="25617" name="AutoShap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43663" y="1196975"/>
            <a:ext cx="2305050" cy="1190625"/>
          </a:xfrm>
          <a:prstGeom prst="wedgeRectCallout">
            <a:avLst>
              <a:gd name="adj1" fmla="val -79269"/>
              <a:gd name="adj2" fmla="val 96162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124600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Поэтапное овладение всеми видами речевой деятельности</a:t>
            </a:r>
          </a:p>
        </p:txBody>
      </p:sp>
      <p:sp>
        <p:nvSpPr>
          <p:cNvPr id="25618" name="AutoShape 18"/>
          <p:cNvSpPr>
            <a:spLocks noChangeArrowheads="1"/>
          </p:cNvSpPr>
          <p:nvPr/>
        </p:nvSpPr>
        <p:spPr bwMode="auto">
          <a:xfrm>
            <a:off x="395288" y="2565400"/>
            <a:ext cx="2232025" cy="2014538"/>
          </a:xfrm>
          <a:prstGeom prst="wedgeRectCallout">
            <a:avLst>
              <a:gd name="adj1" fmla="val 90398"/>
              <a:gd name="adj2" fmla="val 13986"/>
            </a:avLst>
          </a:prstGeom>
          <a:solidFill>
            <a:srgbClr val="FFDF55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124600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Овладение умениями и навыками, обеспечивающими системность в усвоении родного языка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915988" y="142875"/>
            <a:ext cx="7585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Системно-деятельностный подход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в обучении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18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nimBg="1"/>
      <p:bldP spid="25610" grpId="0" animBg="1"/>
      <p:bldP spid="25612" grpId="0" animBg="1"/>
      <p:bldP spid="25613" grpId="0" animBg="1"/>
      <p:bldP spid="25617" grpId="0" animBg="1"/>
      <p:bldP spid="25618" grpId="0" animBg="1"/>
      <p:bldP spid="337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Text Box 10"/>
          <p:cNvSpPr txBox="1">
            <a:spLocks noChangeArrowheads="1"/>
          </p:cNvSpPr>
          <p:nvPr/>
        </p:nvSpPr>
        <p:spPr bwMode="auto">
          <a:xfrm>
            <a:off x="285720" y="2133600"/>
            <a:ext cx="33575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BC0000"/>
                </a:solidFill>
                <a:cs typeface="Arial" charset="0"/>
              </a:rPr>
              <a:t>«Теоретические  сведения»</a:t>
            </a:r>
          </a:p>
        </p:txBody>
      </p:sp>
      <p:sp>
        <p:nvSpPr>
          <p:cNvPr id="200709" name="Rectangle 11"/>
          <p:cNvSpPr>
            <a:spLocks noChangeArrowheads="1"/>
          </p:cNvSpPr>
          <p:nvPr/>
        </p:nvSpPr>
        <p:spPr bwMode="auto">
          <a:xfrm>
            <a:off x="323850" y="2492375"/>
            <a:ext cx="2735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BC0000"/>
                </a:solidFill>
                <a:cs typeface="Arial" charset="0"/>
              </a:rPr>
              <a:t>«Знайте и применяйте»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13" y="115888"/>
            <a:ext cx="8137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Дифференцированный  подход  в предъявлении  теоретического  материала</a:t>
            </a:r>
          </a:p>
        </p:txBody>
      </p:sp>
      <p:grpSp>
        <p:nvGrpSpPr>
          <p:cNvPr id="2" name="AutoShape 15"/>
          <p:cNvGrpSpPr>
            <a:grpSpLocks/>
          </p:cNvGrpSpPr>
          <p:nvPr/>
        </p:nvGrpSpPr>
        <p:grpSpPr bwMode="auto">
          <a:xfrm>
            <a:off x="714348" y="1328738"/>
            <a:ext cx="3143272" cy="596900"/>
            <a:chOff x="196" y="837"/>
            <a:chExt cx="1693" cy="376"/>
          </a:xfrm>
        </p:grpSpPr>
        <p:pic>
          <p:nvPicPr>
            <p:cNvPr id="21528" name="AutoShape 1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6" y="837"/>
              <a:ext cx="1693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7" name="Text Box 9"/>
            <p:cNvSpPr txBox="1">
              <a:spLocks noChangeArrowheads="1"/>
            </p:cNvSpPr>
            <p:nvPr/>
          </p:nvSpPr>
          <p:spPr bwMode="auto">
            <a:xfrm>
              <a:off x="222" y="863"/>
              <a:ext cx="164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ОСНОВНОЙ</a:t>
              </a:r>
            </a:p>
          </p:txBody>
        </p:sp>
      </p:grpSp>
      <p:grpSp>
        <p:nvGrpSpPr>
          <p:cNvPr id="3" name="AutoShape 16"/>
          <p:cNvGrpSpPr>
            <a:grpSpLocks/>
          </p:cNvGrpSpPr>
          <p:nvPr/>
        </p:nvGrpSpPr>
        <p:grpSpPr bwMode="auto">
          <a:xfrm>
            <a:off x="4143372" y="1328738"/>
            <a:ext cx="3500462" cy="596900"/>
            <a:chOff x="2058" y="837"/>
            <a:chExt cx="1690" cy="376"/>
          </a:xfrm>
        </p:grpSpPr>
        <p:pic>
          <p:nvPicPr>
            <p:cNvPr id="21526" name="AutoShape 1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58" y="837"/>
              <a:ext cx="1690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0" name="Text Box 12"/>
            <p:cNvSpPr txBox="1">
              <a:spLocks noChangeArrowheads="1"/>
            </p:cNvSpPr>
            <p:nvPr/>
          </p:nvSpPr>
          <p:spPr bwMode="auto">
            <a:xfrm>
              <a:off x="2082" y="863"/>
              <a:ext cx="164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ДОПОЛНИТЕЛЬНЫЙ</a:t>
              </a:r>
            </a:p>
          </p:txBody>
        </p:sp>
      </p:grpSp>
      <p:sp>
        <p:nvSpPr>
          <p:cNvPr id="200723" name="AutoShape 19"/>
          <p:cNvSpPr>
            <a:spLocks noChangeArrowheads="1"/>
          </p:cNvSpPr>
          <p:nvPr/>
        </p:nvSpPr>
        <p:spPr bwMode="auto">
          <a:xfrm>
            <a:off x="179388" y="2997200"/>
            <a:ext cx="3392480" cy="1655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8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cs typeface="Arial" charset="0"/>
              </a:rPr>
              <a:t>Предназначен для </a:t>
            </a:r>
          </a:p>
          <a:p>
            <a:pPr algn="ctr"/>
            <a:r>
              <a:rPr lang="ru-RU" dirty="0">
                <a:cs typeface="Arial" charset="0"/>
              </a:rPr>
              <a:t>обязательного чтения, </a:t>
            </a:r>
          </a:p>
          <a:p>
            <a:pPr algn="ctr"/>
            <a:r>
              <a:rPr lang="ru-RU" dirty="0">
                <a:cs typeface="Arial" charset="0"/>
              </a:rPr>
              <a:t>анализа и усвоения</a:t>
            </a:r>
          </a:p>
        </p:txBody>
      </p:sp>
      <p:sp>
        <p:nvSpPr>
          <p:cNvPr id="200725" name="AutoShape 21"/>
          <p:cNvSpPr>
            <a:spLocks noChangeArrowheads="1"/>
          </p:cNvSpPr>
          <p:nvPr/>
        </p:nvSpPr>
        <p:spPr bwMode="auto">
          <a:xfrm>
            <a:off x="179388" y="4797425"/>
            <a:ext cx="3463918" cy="1655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8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cs typeface="Arial" charset="0"/>
              </a:rPr>
              <a:t>Способствует </a:t>
            </a:r>
          </a:p>
          <a:p>
            <a:pPr algn="ctr"/>
            <a:r>
              <a:rPr lang="ru-RU" dirty="0">
                <a:cs typeface="Arial" charset="0"/>
              </a:rPr>
              <a:t>формированию </a:t>
            </a:r>
          </a:p>
          <a:p>
            <a:pPr algn="ctr"/>
            <a:r>
              <a:rPr lang="ru-RU" dirty="0">
                <a:cs typeface="Arial" charset="0"/>
              </a:rPr>
              <a:t>правильного способа</a:t>
            </a:r>
          </a:p>
          <a:p>
            <a:pPr algn="ctr"/>
            <a:r>
              <a:rPr lang="ru-RU" dirty="0">
                <a:cs typeface="Arial" charset="0"/>
              </a:rPr>
              <a:t>действия в процессе</a:t>
            </a:r>
          </a:p>
          <a:p>
            <a:pPr algn="ctr"/>
            <a:r>
              <a:rPr lang="ru-RU" dirty="0">
                <a:cs typeface="Arial" charset="0"/>
              </a:rPr>
              <a:t>языкового анализа</a:t>
            </a:r>
          </a:p>
        </p:txBody>
      </p:sp>
      <p:sp>
        <p:nvSpPr>
          <p:cNvPr id="200726" name="AutoShape 22"/>
          <p:cNvSpPr>
            <a:spLocks noChangeArrowheads="1"/>
          </p:cNvSpPr>
          <p:nvPr/>
        </p:nvSpPr>
        <p:spPr bwMode="auto">
          <a:xfrm>
            <a:off x="4500562" y="2492375"/>
            <a:ext cx="3714776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8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cs typeface="Arial" charset="0"/>
              </a:rPr>
              <a:t>Обеспечивает</a:t>
            </a:r>
          </a:p>
          <a:p>
            <a:pPr algn="ctr"/>
            <a:r>
              <a:rPr lang="ru-RU" dirty="0">
                <a:cs typeface="Arial" charset="0"/>
              </a:rPr>
              <a:t>пропедевтическую</a:t>
            </a:r>
          </a:p>
          <a:p>
            <a:pPr algn="ctr"/>
            <a:r>
              <a:rPr lang="ru-RU" dirty="0">
                <a:cs typeface="Arial" charset="0"/>
              </a:rPr>
              <a:t>работу с сильными</a:t>
            </a:r>
          </a:p>
          <a:p>
            <a:pPr algn="ctr"/>
            <a:r>
              <a:rPr lang="ru-RU" dirty="0">
                <a:cs typeface="Arial" charset="0"/>
              </a:rPr>
              <a:t>учащимися</a:t>
            </a:r>
          </a:p>
        </p:txBody>
      </p:sp>
      <p:sp>
        <p:nvSpPr>
          <p:cNvPr id="200727" name="AutoShape 23"/>
          <p:cNvSpPr>
            <a:spLocks noChangeArrowheads="1"/>
          </p:cNvSpPr>
          <p:nvPr/>
        </p:nvSpPr>
        <p:spPr bwMode="auto">
          <a:xfrm>
            <a:off x="4500562" y="3933825"/>
            <a:ext cx="3786213" cy="1152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8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cs typeface="Arial" charset="0"/>
              </a:rPr>
              <a:t>Развивает </a:t>
            </a:r>
          </a:p>
          <a:p>
            <a:pPr algn="ctr"/>
            <a:r>
              <a:rPr lang="ru-RU">
                <a:cs typeface="Arial" charset="0"/>
              </a:rPr>
              <a:t>познавательный</a:t>
            </a:r>
          </a:p>
          <a:p>
            <a:pPr algn="ctr"/>
            <a:r>
              <a:rPr lang="ru-RU">
                <a:cs typeface="Arial" charset="0"/>
              </a:rPr>
              <a:t>интерес учащихся к</a:t>
            </a:r>
          </a:p>
          <a:p>
            <a:pPr algn="ctr"/>
            <a:r>
              <a:rPr lang="ru-RU">
                <a:cs typeface="Arial" charset="0"/>
              </a:rPr>
              <a:t>предмету</a:t>
            </a:r>
          </a:p>
        </p:txBody>
      </p:sp>
      <p:sp>
        <p:nvSpPr>
          <p:cNvPr id="200728" name="AutoShape 24"/>
          <p:cNvSpPr>
            <a:spLocks noChangeArrowheads="1"/>
          </p:cNvSpPr>
          <p:nvPr/>
        </p:nvSpPr>
        <p:spPr bwMode="auto">
          <a:xfrm>
            <a:off x="4500562" y="5300663"/>
            <a:ext cx="3929089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8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cs typeface="Arial" charset="0"/>
              </a:rPr>
              <a:t>Становится основой</a:t>
            </a:r>
          </a:p>
          <a:p>
            <a:pPr algn="ctr"/>
            <a:r>
              <a:rPr lang="ru-RU" dirty="0">
                <a:cs typeface="Arial" charset="0"/>
              </a:rPr>
              <a:t>самостоятельной</a:t>
            </a:r>
          </a:p>
          <a:p>
            <a:pPr algn="ctr"/>
            <a:r>
              <a:rPr lang="ru-RU" dirty="0">
                <a:cs typeface="Arial" charset="0"/>
              </a:rPr>
              <a:t>работы для сильных</a:t>
            </a:r>
          </a:p>
          <a:p>
            <a:pPr algn="ctr"/>
            <a:r>
              <a:rPr lang="ru-RU" dirty="0">
                <a:cs typeface="Arial" charset="0"/>
              </a:rPr>
              <a:t>учащихся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/>
      <p:bldP spid="4" grpId="0"/>
      <p:bldP spid="200723" grpId="0" animBg="1"/>
      <p:bldP spid="200725" grpId="0" animBg="1"/>
      <p:bldP spid="200726" grpId="0" animBg="1"/>
      <p:bldP spid="200727" grpId="0" animBg="1"/>
      <p:bldP spid="2007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AutoShape 9"/>
          <p:cNvSpPr>
            <a:spLocks noChangeArrowheads="1"/>
          </p:cNvSpPr>
          <p:nvPr/>
        </p:nvSpPr>
        <p:spPr bwMode="auto">
          <a:xfrm>
            <a:off x="5508625" y="4508500"/>
            <a:ext cx="3168650" cy="650875"/>
          </a:xfrm>
          <a:prstGeom prst="wedgeRectCallout">
            <a:avLst>
              <a:gd name="adj1" fmla="val -56060"/>
              <a:gd name="adj2" fmla="val -99755"/>
            </a:avLst>
          </a:prstGeom>
          <a:solidFill>
            <a:srgbClr val="FFCC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cs typeface="Arial" charset="0"/>
              </a:rPr>
              <a:t>Групповую деятельность школьников</a:t>
            </a:r>
          </a:p>
        </p:txBody>
      </p:sp>
      <p:sp>
        <p:nvSpPr>
          <p:cNvPr id="205827" name="AutoShape 8"/>
          <p:cNvSpPr>
            <a:spLocks noChangeArrowheads="1"/>
          </p:cNvSpPr>
          <p:nvPr/>
        </p:nvSpPr>
        <p:spPr bwMode="auto">
          <a:xfrm>
            <a:off x="468313" y="5375275"/>
            <a:ext cx="3168650" cy="646113"/>
          </a:xfrm>
          <a:prstGeom prst="wedgeRectCallout">
            <a:avLst>
              <a:gd name="adj1" fmla="val 52556"/>
              <a:gd name="adj2" fmla="val -250245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cs typeface="Arial" charset="0"/>
              </a:rPr>
              <a:t>Индивидуальную работу ученика</a:t>
            </a:r>
          </a:p>
        </p:txBody>
      </p:sp>
      <p:sp>
        <p:nvSpPr>
          <p:cNvPr id="205830" name="AutoShape 6"/>
          <p:cNvSpPr>
            <a:spLocks noChangeArrowheads="1"/>
          </p:cNvSpPr>
          <p:nvPr/>
        </p:nvSpPr>
        <p:spPr bwMode="auto">
          <a:xfrm>
            <a:off x="428625" y="2214563"/>
            <a:ext cx="2303463" cy="1200150"/>
          </a:xfrm>
          <a:prstGeom prst="wedgeRectCallout">
            <a:avLst>
              <a:gd name="adj1" fmla="val 90935"/>
              <a:gd name="adj2" fmla="val -46986"/>
            </a:avLst>
          </a:prstGeom>
          <a:solidFill>
            <a:srgbClr val="FFCC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cs typeface="Arial" charset="0"/>
              </a:rPr>
              <a:t>Сильных учащихся (упражнения повышенной трудности)</a:t>
            </a:r>
          </a:p>
        </p:txBody>
      </p:sp>
      <p:sp>
        <p:nvSpPr>
          <p:cNvPr id="205831" name="AutoShape 7"/>
          <p:cNvSpPr>
            <a:spLocks noChangeArrowheads="1"/>
          </p:cNvSpPr>
          <p:nvPr/>
        </p:nvSpPr>
        <p:spPr bwMode="auto">
          <a:xfrm>
            <a:off x="6443663" y="2276475"/>
            <a:ext cx="2376487" cy="925513"/>
          </a:xfrm>
          <a:prstGeom prst="wedgeRectCallout">
            <a:avLst>
              <a:gd name="adj1" fmla="val -82333"/>
              <a:gd name="adj2" fmla="val -31306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cs typeface="Arial" charset="0"/>
              </a:rPr>
              <a:t>Работу учеников в паре  (взаимопроверка)</a:t>
            </a:r>
          </a:p>
        </p:txBody>
      </p:sp>
      <p:grpSp>
        <p:nvGrpSpPr>
          <p:cNvPr id="2" name="Oval 7"/>
          <p:cNvGrpSpPr>
            <a:grpSpLocks/>
          </p:cNvGrpSpPr>
          <p:nvPr/>
        </p:nvGrpSpPr>
        <p:grpSpPr bwMode="auto">
          <a:xfrm>
            <a:off x="3267075" y="1901825"/>
            <a:ext cx="2620963" cy="2524125"/>
            <a:chOff x="2058" y="1198"/>
            <a:chExt cx="1651" cy="1590"/>
          </a:xfrm>
        </p:grpSpPr>
        <p:pic>
          <p:nvPicPr>
            <p:cNvPr id="22539" name="Oval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58" y="1198"/>
              <a:ext cx="1651" cy="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0" name="Text Box 8"/>
            <p:cNvSpPr txBox="1">
              <a:spLocks noChangeArrowheads="1"/>
            </p:cNvSpPr>
            <p:nvPr/>
          </p:nvSpPr>
          <p:spPr bwMode="auto">
            <a:xfrm>
              <a:off x="2303" y="1437"/>
              <a:ext cx="1155" cy="1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0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Упражнения</a:t>
              </a:r>
              <a:r>
                <a:rPr lang="ru-RU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,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ru-RU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ориентированные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ru-RU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на:</a:t>
              </a:r>
            </a:p>
          </p:txBody>
        </p:sp>
      </p:grp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0" y="333375"/>
            <a:ext cx="88201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Дифференцированный подход, реализованный в системе упражнений учебника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animBg="1"/>
      <p:bldP spid="205827" grpId="0" animBg="1"/>
      <p:bldP spid="205830" grpId="0" animBg="1"/>
      <p:bldP spid="205831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214313" y="4714875"/>
            <a:ext cx="8750300" cy="19288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8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Font typeface="Arial" charset="0"/>
              <a:buChar char="•"/>
            </a:pPr>
            <a:r>
              <a:rPr lang="ru-RU" sz="1600" dirty="0">
                <a:solidFill>
                  <a:srgbClr val="003300"/>
                </a:solidFill>
                <a:cs typeface="Arial" charset="0"/>
              </a:rPr>
              <a:t> </a:t>
            </a:r>
            <a:r>
              <a:rPr lang="ru-RU" sz="1600" dirty="0">
                <a:cs typeface="Arial" charset="0"/>
              </a:rPr>
              <a:t>Использованием системы разнообразных  «подсказок» в работе: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</a:pPr>
            <a:r>
              <a:rPr lang="ru-RU" sz="1600" dirty="0">
                <a:cs typeface="Arial" charset="0"/>
              </a:rPr>
              <a:t>опорных материалов в </a:t>
            </a:r>
            <a:r>
              <a:rPr lang="ru-RU" sz="1600" dirty="0" smtClean="0">
                <a:cs typeface="Arial" charset="0"/>
              </a:rPr>
              <a:t>виде </a:t>
            </a:r>
            <a:r>
              <a:rPr lang="ru-RU" sz="1600" dirty="0">
                <a:cs typeface="Arial" charset="0"/>
              </a:rPr>
              <a:t>таблиц, рисунков, планов, конспектов, а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003300"/>
              </a:buClr>
            </a:pPr>
            <a:r>
              <a:rPr lang="ru-RU" sz="1600" dirty="0">
                <a:cs typeface="Arial" charset="0"/>
              </a:rPr>
              <a:t>также   инструкций,  направленных  на формирование  правильного способа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003300"/>
              </a:buClr>
            </a:pPr>
            <a:r>
              <a:rPr lang="ru-RU" sz="1600" dirty="0">
                <a:cs typeface="Arial" charset="0"/>
              </a:rPr>
              <a:t> действия  (как применять правило, как слушать и  читать текст, чтобы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003300"/>
              </a:buClr>
            </a:pPr>
            <a:r>
              <a:rPr lang="ru-RU" sz="1600" dirty="0">
                <a:cs typeface="Arial" charset="0"/>
              </a:rPr>
              <a:t>понять его содержание, как  писать изложение, как писать сочинение,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003300"/>
              </a:buClr>
            </a:pPr>
            <a:r>
              <a:rPr lang="ru-RU" sz="1600" dirty="0">
                <a:cs typeface="Arial" charset="0"/>
              </a:rPr>
              <a:t> как оценивать речевое высказывание и т.п.)</a:t>
            </a:r>
          </a:p>
        </p:txBody>
      </p:sp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1000125" y="214313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>
              <a:solidFill>
                <a:srgbClr val="740000"/>
              </a:solidFill>
            </a:endParaRPr>
          </a:p>
        </p:txBody>
      </p:sp>
      <p:sp>
        <p:nvSpPr>
          <p:cNvPr id="23556" name="Rectangle 5"/>
          <p:cNvSpPr txBox="1">
            <a:spLocks noChangeArrowheads="1"/>
          </p:cNvSpPr>
          <p:nvPr/>
        </p:nvSpPr>
        <p:spPr bwMode="auto">
          <a:xfrm>
            <a:off x="2862263" y="5516563"/>
            <a:ext cx="6281737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buClr>
                <a:schemeClr val="folHlink"/>
              </a:buClr>
              <a:buSzPct val="90000"/>
            </a:pPr>
            <a:r>
              <a:rPr lang="ru-RU"/>
              <a:t>      </a:t>
            </a:r>
            <a:endParaRPr lang="ru-RU" sz="1000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Clr>
                <a:schemeClr val="folHlink"/>
              </a:buClr>
              <a:buSzPct val="90000"/>
            </a:pPr>
            <a:r>
              <a:rPr lang="ru-RU" sz="1700">
                <a:solidFill>
                  <a:srgbClr val="313100"/>
                </a:solidFill>
                <a:latin typeface="Times New Roman" pitchFamily="18" charset="0"/>
              </a:rPr>
              <a:t>       </a:t>
            </a:r>
            <a:endParaRPr lang="ru-RU" sz="1700">
              <a:solidFill>
                <a:srgbClr val="00330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Clr>
                <a:schemeClr val="folHlink"/>
              </a:buClr>
              <a:buSzPct val="90000"/>
            </a:pPr>
            <a:endParaRPr lang="ru-RU" sz="1000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Clr>
                <a:schemeClr val="folHlink"/>
              </a:buClr>
              <a:buSzPct val="90000"/>
            </a:pPr>
            <a:r>
              <a:rPr lang="ru-RU" sz="1700">
                <a:solidFill>
                  <a:srgbClr val="AD0000"/>
                </a:solidFill>
                <a:latin typeface="Times New Roman" pitchFamily="18" charset="0"/>
              </a:rPr>
              <a:t>       </a:t>
            </a:r>
            <a:endParaRPr lang="ru-RU" sz="1700">
              <a:solidFill>
                <a:srgbClr val="74000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Clr>
                <a:schemeClr val="folHlink"/>
              </a:buClr>
              <a:buSzPct val="90000"/>
            </a:pPr>
            <a:endParaRPr lang="ru-RU" sz="1000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Clr>
                <a:schemeClr val="folHlink"/>
              </a:buClr>
              <a:buSzPct val="90000"/>
            </a:pPr>
            <a:r>
              <a:rPr lang="ru-RU" sz="1700">
                <a:solidFill>
                  <a:srgbClr val="AD0000"/>
                </a:solidFill>
                <a:latin typeface="Times New Roman" pitchFamily="18" charset="0"/>
              </a:rPr>
              <a:t>       </a:t>
            </a:r>
            <a:endParaRPr lang="ru-RU" sz="1700">
              <a:solidFill>
                <a:srgbClr val="003300"/>
              </a:solidFill>
              <a:latin typeface="Times New Roman" pitchFamily="18" charset="0"/>
            </a:endParaRPr>
          </a:p>
        </p:txBody>
      </p:sp>
      <p:grpSp>
        <p:nvGrpSpPr>
          <p:cNvPr id="3" name="AutoShape 8"/>
          <p:cNvGrpSpPr>
            <a:grpSpLocks/>
          </p:cNvGrpSpPr>
          <p:nvPr/>
        </p:nvGrpSpPr>
        <p:grpSpPr bwMode="auto">
          <a:xfrm>
            <a:off x="701675" y="128588"/>
            <a:ext cx="7527925" cy="1096962"/>
            <a:chOff x="442" y="81"/>
            <a:chExt cx="4742" cy="691"/>
          </a:xfrm>
        </p:grpSpPr>
        <p:pic>
          <p:nvPicPr>
            <p:cNvPr id="23563" name="AutoShape 8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2" y="81"/>
              <a:ext cx="4742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>
              <a:off x="483" y="123"/>
              <a:ext cx="4659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Учебник доступен слабому ученику, </a:t>
              </a:r>
              <a:endPara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  <a:p>
              <a:pPr algn="ctr">
                <a:spcBef>
                  <a:spcPct val="20000"/>
                </a:spcBef>
                <a:defRPr/>
              </a:pPr>
              <a:r>
                <a:rPr lang="ru-RU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что достигается следующими условиями</a:t>
              </a:r>
            </a:p>
          </p:txBody>
        </p:sp>
      </p:grpSp>
      <p:sp>
        <p:nvSpPr>
          <p:cNvPr id="247817" name="AutoShape 9"/>
          <p:cNvSpPr>
            <a:spLocks noChangeArrowheads="1"/>
          </p:cNvSpPr>
          <p:nvPr/>
        </p:nvSpPr>
        <p:spPr bwMode="auto">
          <a:xfrm>
            <a:off x="214313" y="1285875"/>
            <a:ext cx="8750300" cy="928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3300"/>
                </a:solidFill>
                <a:latin typeface="+mj-lt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Направленностью курса на общее  развитие ребёнка, на  совершенствование его </a:t>
            </a:r>
          </a:p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речемыслительных способностей, на формирование всех видов речевой деятельности  </a:t>
            </a:r>
          </a:p>
        </p:txBody>
      </p:sp>
      <p:sp>
        <p:nvSpPr>
          <p:cNvPr id="247818" name="AutoShape 10"/>
          <p:cNvSpPr>
            <a:spLocks noChangeArrowheads="1"/>
          </p:cNvSpPr>
          <p:nvPr/>
        </p:nvSpPr>
        <p:spPr bwMode="auto">
          <a:xfrm>
            <a:off x="214313" y="2928938"/>
            <a:ext cx="8750300" cy="92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3300"/>
                </a:solidFill>
                <a:latin typeface="+mj-lt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Графическими выделениями ключевых слов в тексте лингвистического содержания, </a:t>
            </a:r>
          </a:p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чётким разделением текста на структурно-смысловые части</a:t>
            </a:r>
          </a:p>
        </p:txBody>
      </p:sp>
      <p:sp>
        <p:nvSpPr>
          <p:cNvPr id="247819" name="AutoShape 11"/>
          <p:cNvSpPr>
            <a:spLocks noChangeArrowheads="1"/>
          </p:cNvSpPr>
          <p:nvPr/>
        </p:nvSpPr>
        <p:spPr bwMode="auto">
          <a:xfrm>
            <a:off x="214313" y="2214563"/>
            <a:ext cx="8750300" cy="7143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3300"/>
                </a:solidFill>
                <a:latin typeface="+mj-lt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Дифференциацией теоретического и практического материала, выделением базового </a:t>
            </a:r>
          </a:p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ядра, обязательного для усвоения</a:t>
            </a:r>
          </a:p>
        </p:txBody>
      </p:sp>
      <p:sp>
        <p:nvSpPr>
          <p:cNvPr id="247821" name="AutoShape 13"/>
          <p:cNvSpPr>
            <a:spLocks noChangeArrowheads="1"/>
          </p:cNvSpPr>
          <p:nvPr/>
        </p:nvSpPr>
        <p:spPr bwMode="auto">
          <a:xfrm>
            <a:off x="214313" y="3857625"/>
            <a:ext cx="8750300" cy="857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3300"/>
                </a:solidFill>
                <a:latin typeface="+mj-lt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Системой предтекстовых и послетекстовых вопросов к учебным текстам,</a:t>
            </a:r>
          </a:p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003300"/>
              </a:buClr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обеспечивающих адекватное понимание содержания изучаемого материала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7817" grpId="0" animBg="1"/>
      <p:bldP spid="247818" grpId="0" animBg="1"/>
      <p:bldP spid="247819" grpId="0" animBg="1"/>
      <p:bldP spid="2478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14313" y="5857875"/>
            <a:ext cx="7929562" cy="7143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rgbClr val="003300"/>
                </a:solidFill>
                <a:latin typeface="+mj-lt"/>
              </a:rPr>
              <a:t> </a:t>
            </a:r>
            <a:r>
              <a:rPr lang="ru-RU" sz="1500" dirty="0">
                <a:latin typeface="+mj-lt"/>
              </a:rPr>
              <a:t>Целенаправленной подготовкой с 5-го класса к итоговой аттестации </a:t>
            </a:r>
          </a:p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500" dirty="0">
                <a:latin typeface="+mj-lt"/>
              </a:rPr>
              <a:t>по русскому языку в 9-м классе </a:t>
            </a:r>
          </a:p>
        </p:txBody>
      </p:sp>
      <p:sp>
        <p:nvSpPr>
          <p:cNvPr id="24579" name="Rectangle 2"/>
          <p:cNvSpPr txBox="1">
            <a:spLocks noChangeArrowheads="1"/>
          </p:cNvSpPr>
          <p:nvPr/>
        </p:nvSpPr>
        <p:spPr bwMode="auto">
          <a:xfrm>
            <a:off x="1000125" y="214313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>
              <a:solidFill>
                <a:srgbClr val="740000"/>
              </a:solidFill>
            </a:endParaRPr>
          </a:p>
        </p:txBody>
      </p:sp>
      <p:sp>
        <p:nvSpPr>
          <p:cNvPr id="247816" name="AutoShape 8"/>
          <p:cNvSpPr>
            <a:spLocks noChangeArrowheads="1"/>
          </p:cNvSpPr>
          <p:nvPr/>
        </p:nvSpPr>
        <p:spPr bwMode="auto">
          <a:xfrm>
            <a:off x="357158" y="142853"/>
            <a:ext cx="8358246" cy="10715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>
                  <a:alpha val="50000"/>
                </a:srgbClr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Учебник доступен слабому ученику, что достигается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следующими условиями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(продолжение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7817" name="AutoShape 9"/>
          <p:cNvSpPr>
            <a:spLocks noChangeArrowheads="1"/>
          </p:cNvSpPr>
          <p:nvPr/>
        </p:nvSpPr>
        <p:spPr bwMode="auto">
          <a:xfrm>
            <a:off x="214313" y="1285875"/>
            <a:ext cx="8750300" cy="928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3300"/>
                </a:solidFill>
                <a:latin typeface="+mj-lt"/>
              </a:rPr>
              <a:t>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Системой иллюстративно-изобразительных средств, позволяющих создавать положительную</a:t>
            </a:r>
          </a:p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мотивацию, опираться на эмоционально-зрительную память и развивать память логическую</a:t>
            </a:r>
          </a:p>
        </p:txBody>
      </p:sp>
      <p:sp>
        <p:nvSpPr>
          <p:cNvPr id="247818" name="AutoShape 10"/>
          <p:cNvSpPr>
            <a:spLocks noChangeArrowheads="1"/>
          </p:cNvSpPr>
          <p:nvPr/>
        </p:nvSpPr>
        <p:spPr bwMode="auto">
          <a:xfrm>
            <a:off x="214313" y="2214563"/>
            <a:ext cx="8750300" cy="857250"/>
          </a:xfrm>
          <a:prstGeom prst="roundRect">
            <a:avLst>
              <a:gd name="adj" fmla="val 27778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rgbClr val="003300"/>
                </a:solidFill>
                <a:latin typeface="+mj-lt"/>
              </a:rPr>
              <a:t>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Ориентацией на создание учащимся собственного речевого высказывания малого объёма </a:t>
            </a:r>
          </a:p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(сочинение-миниатюра, изложение-миниатюра, устное высказывание и т. п.)</a:t>
            </a:r>
          </a:p>
        </p:txBody>
      </p:sp>
      <p:sp>
        <p:nvSpPr>
          <p:cNvPr id="247821" name="AutoShape 13"/>
          <p:cNvSpPr>
            <a:spLocks noChangeArrowheads="1"/>
          </p:cNvSpPr>
          <p:nvPr/>
        </p:nvSpPr>
        <p:spPr bwMode="auto">
          <a:xfrm>
            <a:off x="214313" y="3714750"/>
            <a:ext cx="8750300" cy="7143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rgbClr val="003300"/>
                </a:solidFill>
                <a:latin typeface="+mj-lt"/>
              </a:rPr>
              <a:t>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Целенаправленной работой по обогащению словарного запаса учащегося, использованием </a:t>
            </a:r>
          </a:p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для этой цели традиционных и нетрадиционных приёмов</a:t>
            </a: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214313" y="3071813"/>
            <a:ext cx="8750300" cy="642937"/>
          </a:xfrm>
          <a:prstGeom prst="roundRect">
            <a:avLst>
              <a:gd name="adj" fmla="val 27778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rgbClr val="003300"/>
                </a:solidFill>
                <a:latin typeface="+mj-lt"/>
              </a:rPr>
              <a:t>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Опорой на врождённые языковые способности ребёнка, активизацией языкового чутья</a:t>
            </a: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214313" y="4429125"/>
            <a:ext cx="8750300" cy="7143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rgbClr val="003300"/>
                </a:solidFill>
                <a:latin typeface="+mj-lt"/>
              </a:rPr>
              <a:t>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Большим разнообразием экстралингвистических тем, повышающих мотивацию</a:t>
            </a:r>
          </a:p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 учения, интересных для ученика и становящихся предметом речевого высказывания</a:t>
            </a: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201613" y="5157788"/>
            <a:ext cx="8763000" cy="7143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sz="1500" dirty="0">
                <a:latin typeface="+mj-lt"/>
              </a:rPr>
              <a:t> Использованием разнообразных справочных материалов для проверки правильности</a:t>
            </a:r>
          </a:p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1500" dirty="0">
                <a:latin typeface="+mj-lt"/>
              </a:rPr>
              <a:t>выполнения заданий учебника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4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7817" grpId="0" animBg="1"/>
      <p:bldP spid="247818" grpId="0" animBg="1"/>
      <p:bldP spid="247821" grpId="0" animBg="1"/>
      <p:bldP spid="15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485920"/>
          </a:xfrm>
        </p:spPr>
        <p:txBody>
          <a:bodyPr/>
          <a:lstStyle/>
          <a:p>
            <a:r>
              <a:rPr lang="ru-RU" dirty="0" smtClean="0">
                <a:solidFill>
                  <a:srgbClr val="990000"/>
                </a:solidFill>
              </a:rPr>
              <a:t>Новое художественное оформление</a:t>
            </a:r>
            <a:br>
              <a:rPr lang="ru-RU" dirty="0" smtClean="0">
                <a:solidFill>
                  <a:srgbClr val="990000"/>
                </a:solidFill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214414" y="5357826"/>
            <a:ext cx="6994554" cy="804862"/>
          </a:xfrm>
        </p:spPr>
        <p:txBody>
          <a:bodyPr/>
          <a:lstStyle/>
          <a:p>
            <a:pPr algn="ctr"/>
            <a:endParaRPr lang="ru-RU" sz="2400" dirty="0">
              <a:solidFill>
                <a:srgbClr val="990000"/>
              </a:solidFill>
            </a:endParaRPr>
          </a:p>
        </p:txBody>
      </p:sp>
      <p:pic>
        <p:nvPicPr>
          <p:cNvPr id="1026" name="Picture 2" descr="C:\Users\T\Desktop\IMG_412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612775"/>
            <a:ext cx="7429552" cy="411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822325" y="260350"/>
            <a:ext cx="8343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Учебник русского  языка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полностью соответствуют требованиям нового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Федерального государственного образовательного стандарта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(ФГСО)  и реализуют его основные идеи:</a:t>
            </a: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2051050" y="1700213"/>
            <a:ext cx="58324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990000"/>
              </a:buClr>
              <a:buFontTx/>
              <a:buChar char="•"/>
              <a:defRPr/>
            </a:pPr>
            <a:r>
              <a:rPr lang="ru-RU" dirty="0">
                <a:latin typeface="+mn-lt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Утверждение</a:t>
            </a:r>
            <a:r>
              <a:rPr lang="ru-RU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C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личностно ориентированной</a:t>
            </a:r>
            <a:r>
              <a:rPr lang="ru-RU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dirty="0">
                <a:latin typeface="Arial" pitchFamily="34" charset="0"/>
                <a:cs typeface="Arial" pitchFamily="34" charset="0"/>
              </a:rPr>
              <a:t>парадигмы образования в целом</a:t>
            </a:r>
          </a:p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ru-RU" sz="900" dirty="0">
              <a:latin typeface="+mn-lt"/>
            </a:endParaRP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2051050" y="2349500"/>
            <a:ext cx="6256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Tx/>
              <a:buChar char="•"/>
              <a:defRPr/>
            </a:pPr>
            <a:r>
              <a:rPr lang="ru-RU" dirty="0">
                <a:solidFill>
                  <a:srgbClr val="003300"/>
                </a:solidFill>
                <a:latin typeface="+mn-lt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Ориентация на</a:t>
            </a:r>
            <a:r>
              <a:rPr lang="ru-RU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C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планируемые результаты обучения</a:t>
            </a:r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2051050" y="2924175"/>
            <a:ext cx="63992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90000"/>
              </a:buClr>
              <a:buFontTx/>
              <a:buChar char="•"/>
              <a:defRPr/>
            </a:pPr>
            <a:r>
              <a:rPr lang="ru-RU" dirty="0">
                <a:latin typeface="+mn-lt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Усиление</a:t>
            </a:r>
            <a:r>
              <a:rPr lang="ru-RU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C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метапредметной</a:t>
            </a:r>
            <a:r>
              <a:rPr lang="ru-RU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образовательной функции 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родного языка в учебно-воспитательном процессе</a:t>
            </a: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755650" y="3694113"/>
            <a:ext cx="7585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990000"/>
              </a:buClr>
              <a:buFontTx/>
              <a:buChar char="•"/>
              <a:defRPr/>
            </a:pPr>
            <a:r>
              <a:rPr lang="ru-RU" dirty="0">
                <a:latin typeface="+mn-lt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Реализация</a:t>
            </a:r>
            <a:r>
              <a:rPr lang="ru-RU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C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системно-деятельностного подхода</a:t>
            </a:r>
            <a:r>
              <a:rPr lang="ru-RU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в образовании</a:t>
            </a:r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755650" y="4200525"/>
            <a:ext cx="7472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90000"/>
              </a:buClr>
              <a:buFontTx/>
              <a:buChar char="•"/>
              <a:defRPr/>
            </a:pPr>
            <a:r>
              <a:rPr lang="ru-RU" dirty="0">
                <a:latin typeface="+mn-lt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Формирование</a:t>
            </a:r>
            <a:r>
              <a:rPr lang="ru-RU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C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функциональной грамотности</a:t>
            </a:r>
            <a:r>
              <a:rPr lang="ru-RU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как способности 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максимально быстро адаптироваться  во внешней среде и 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активно в ней функционировать</a:t>
            </a: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755650" y="5081588"/>
            <a:ext cx="6894513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990000"/>
              </a:buClr>
              <a:buFontTx/>
              <a:buChar char="•"/>
              <a:defRPr/>
            </a:pPr>
            <a:r>
              <a:rPr lang="ru-RU" dirty="0">
                <a:latin typeface="+mn-lt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Реализация</a:t>
            </a:r>
            <a:r>
              <a:rPr lang="ru-RU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C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компетентностного подхода</a:t>
            </a:r>
            <a:r>
              <a:rPr lang="ru-RU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в обучении: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формирование коммуникативной, языковой, лингвистической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(языковедческой) и культуроведческой компетенций</a:t>
            </a:r>
          </a:p>
        </p:txBody>
      </p:sp>
      <p:pic>
        <p:nvPicPr>
          <p:cNvPr id="13" name="Рисунок 12" descr="Стандарты русский язы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12875"/>
            <a:ext cx="137160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" name="Picture 2" descr="C:\Users\T\Desktop\IMG_41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2071670" cy="20717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5" grpId="0"/>
      <p:bldP spid="7196" grpId="0"/>
      <p:bldP spid="7197" grpId="0"/>
      <p:bldP spid="7198" grpId="0"/>
      <p:bldP spid="7199" grpId="0"/>
      <p:bldP spid="7200" grpId="0"/>
      <p:bldP spid="720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3108" y="274638"/>
            <a:ext cx="5572164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990033"/>
                </a:solidFill>
              </a:rPr>
              <a:t/>
            </a:r>
            <a:br>
              <a:rPr lang="en-US" sz="2400" dirty="0" smtClean="0">
                <a:solidFill>
                  <a:srgbClr val="990033"/>
                </a:solidFill>
              </a:rPr>
            </a:br>
            <a:r>
              <a:rPr lang="en-US" sz="2400" dirty="0" smtClean="0">
                <a:solidFill>
                  <a:srgbClr val="990033"/>
                </a:solidFill>
              </a:rPr>
              <a:t/>
            </a:r>
            <a:br>
              <a:rPr lang="en-US" sz="2400" dirty="0" smtClean="0">
                <a:solidFill>
                  <a:srgbClr val="990033"/>
                </a:solidFill>
              </a:rPr>
            </a:br>
            <a:endParaRPr lang="ru-RU" sz="2400" dirty="0">
              <a:solidFill>
                <a:srgbClr val="990033"/>
              </a:solidFill>
            </a:endParaRPr>
          </a:p>
        </p:txBody>
      </p:sp>
      <p:pic>
        <p:nvPicPr>
          <p:cNvPr id="1026" name="Picture 2" descr="C:\Users\T\Desktop\IMG_41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00240"/>
            <a:ext cx="4038600" cy="3786214"/>
          </a:xfrm>
          <a:prstGeom prst="rect">
            <a:avLst/>
          </a:prstGeom>
          <a:noFill/>
        </p:spPr>
      </p:pic>
      <p:pic>
        <p:nvPicPr>
          <p:cNvPr id="1027" name="Picture 3" descr="C:\Users\T\Desktop\IMG_41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214422"/>
            <a:ext cx="3816578" cy="51435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357166"/>
            <a:ext cx="707236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990000"/>
                </a:solidFill>
              </a:rPr>
              <a:t>Новое художественное оформление сравните</a:t>
            </a:r>
            <a:endParaRPr lang="en-US" sz="2800" b="1" i="1" dirty="0" smtClean="0">
              <a:solidFill>
                <a:srgbClr val="990000"/>
              </a:solidFill>
            </a:endParaRPr>
          </a:p>
          <a:p>
            <a:pPr algn="ctr"/>
            <a:endParaRPr lang="ru-RU" sz="20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Text Box 11"/>
          <p:cNvSpPr txBox="1">
            <a:spLocks noChangeArrowheads="1"/>
          </p:cNvSpPr>
          <p:nvPr/>
        </p:nvSpPr>
        <p:spPr bwMode="auto">
          <a:xfrm>
            <a:off x="4714875" y="2357438"/>
            <a:ext cx="3786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>
                <a:srgbClr val="003300"/>
              </a:buClr>
            </a:pPr>
            <a:r>
              <a:rPr lang="ru-RU" sz="1600" dirty="0" smtClean="0">
                <a:cs typeface="Arial" charset="0"/>
              </a:rPr>
              <a:t>»</a:t>
            </a:r>
            <a:endParaRPr lang="ru-RU" sz="1600" dirty="0">
              <a:cs typeface="Arial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214438" y="214313"/>
            <a:ext cx="7215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Реализация межпредметных связей  в обучении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857250" y="1071563"/>
            <a:ext cx="800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Целенаправленное формирование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метапредметных</a:t>
            </a:r>
            <a:r>
              <a:rPr lang="ru-RU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умений и навыков: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857250" y="1428750"/>
            <a:ext cx="2643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Коммуникативных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1285875" y="1700213"/>
            <a:ext cx="4000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600">
                <a:cs typeface="Arial" charset="0"/>
              </a:rPr>
              <a:t>(владение видами речевой деятельности, навыками  информационно-смысловой  переработки текста,  продуктивной речевой коммуникации)   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857250" y="3000375"/>
            <a:ext cx="2286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Регулятивных</a:t>
            </a: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143000" y="3286125"/>
            <a:ext cx="4000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600">
                <a:cs typeface="Arial" charset="0"/>
              </a:rPr>
              <a:t>(управление своей деятельностью: формулирование цели, планирование, прогнозирование результатов, контроль и   оценка деятельности, внесение коррективов)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85813" y="45720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Познавательных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143000" y="4857750"/>
            <a:ext cx="4286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1600">
                <a:cs typeface="Arial" charset="0"/>
              </a:rPr>
              <a:t>(выполнение логических операций: сравнение, анализ, синтез, обобщение, классификация, установление аналогий, подведение под понятие и др.)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" name="Picture 3" descr="C:\Users\T\Desktop\IMG_413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174875"/>
            <a:ext cx="3500462" cy="3951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14313" y="5715000"/>
            <a:ext cx="7429500" cy="7143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8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003300"/>
              </a:buClr>
            </a:pPr>
            <a:r>
              <a:rPr lang="ru-RU" sz="1600" dirty="0">
                <a:cs typeface="Arial" charset="0"/>
              </a:rPr>
              <a:t>Широкое использование произведений художественной литературы,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003300"/>
              </a:buClr>
            </a:pPr>
            <a:r>
              <a:rPr lang="ru-RU" sz="1600" dirty="0">
                <a:cs typeface="Arial" charset="0"/>
              </a:rPr>
              <a:t>репродукций русских художников</a:t>
            </a:r>
          </a:p>
        </p:txBody>
      </p:sp>
      <p:sp>
        <p:nvSpPr>
          <p:cNvPr id="26627" name="Rectangle 2"/>
          <p:cNvSpPr txBox="1">
            <a:spLocks noChangeArrowheads="1"/>
          </p:cNvSpPr>
          <p:nvPr/>
        </p:nvSpPr>
        <p:spPr bwMode="auto">
          <a:xfrm>
            <a:off x="1000125" y="214313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>
              <a:solidFill>
                <a:srgbClr val="740000"/>
              </a:solidFill>
            </a:endParaRPr>
          </a:p>
        </p:txBody>
      </p:sp>
      <p:sp>
        <p:nvSpPr>
          <p:cNvPr id="247816" name="AutoShape 8"/>
          <p:cNvSpPr>
            <a:spLocks noChangeArrowheads="1"/>
          </p:cNvSpPr>
          <p:nvPr/>
        </p:nvSpPr>
        <p:spPr bwMode="auto">
          <a:xfrm>
            <a:off x="357158" y="142853"/>
            <a:ext cx="8358246" cy="10715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>
                  <a:alpha val="50000"/>
                </a:srgbClr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Реализация культуроведческого аспекта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обучении родному языку</a:t>
            </a:r>
          </a:p>
        </p:txBody>
      </p:sp>
      <p:sp>
        <p:nvSpPr>
          <p:cNvPr id="247817" name="AutoShape 9"/>
          <p:cNvSpPr>
            <a:spLocks noChangeArrowheads="1"/>
          </p:cNvSpPr>
          <p:nvPr/>
        </p:nvSpPr>
        <p:spPr bwMode="auto">
          <a:xfrm>
            <a:off x="214313" y="1285875"/>
            <a:ext cx="8750300" cy="6429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8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003300"/>
              </a:buClr>
            </a:pPr>
            <a:r>
              <a:rPr lang="ru-RU" sz="1600">
                <a:cs typeface="Arial" charset="0"/>
              </a:rPr>
              <a:t>Формирование представлений о родном языке как духовной ценности, национальном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003300"/>
              </a:buClr>
            </a:pPr>
            <a:r>
              <a:rPr lang="ru-RU" sz="1600">
                <a:cs typeface="Arial" charset="0"/>
              </a:rPr>
              <a:t>достоянии российского общества</a:t>
            </a:r>
          </a:p>
        </p:txBody>
      </p:sp>
      <p:sp>
        <p:nvSpPr>
          <p:cNvPr id="247818" name="AutoShape 10"/>
          <p:cNvSpPr>
            <a:spLocks noChangeArrowheads="1"/>
          </p:cNvSpPr>
          <p:nvPr/>
        </p:nvSpPr>
        <p:spPr bwMode="auto">
          <a:xfrm>
            <a:off x="214313" y="1928813"/>
            <a:ext cx="8750300" cy="642937"/>
          </a:xfrm>
          <a:prstGeom prst="roundRect">
            <a:avLst>
              <a:gd name="adj" fmla="val 27778"/>
            </a:avLst>
          </a:prstGeom>
          <a:gradFill rotWithShape="1">
            <a:gsLst>
              <a:gs pos="0">
                <a:srgbClr val="800000">
                  <a:alpha val="42998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003300"/>
              </a:buClr>
            </a:pPr>
            <a:r>
              <a:rPr lang="ru-RU" sz="1600">
                <a:cs typeface="Arial" charset="0"/>
              </a:rPr>
              <a:t>Широкое и разнообразное использование материала по истории родного языка,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003300"/>
              </a:buClr>
            </a:pPr>
            <a:r>
              <a:rPr lang="ru-RU" sz="1600">
                <a:cs typeface="Arial" charset="0"/>
              </a:rPr>
              <a:t>фразеологии, этимологии</a:t>
            </a:r>
          </a:p>
        </p:txBody>
      </p:sp>
      <p:sp>
        <p:nvSpPr>
          <p:cNvPr id="247821" name="AutoShape 13"/>
          <p:cNvSpPr>
            <a:spLocks noChangeArrowheads="1"/>
          </p:cNvSpPr>
          <p:nvPr/>
        </p:nvSpPr>
        <p:spPr bwMode="auto">
          <a:xfrm>
            <a:off x="201613" y="4365625"/>
            <a:ext cx="8786812" cy="1357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8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003300"/>
              </a:buClr>
            </a:pPr>
            <a:r>
              <a:rPr lang="ru-RU" sz="1600">
                <a:cs typeface="Arial" charset="0"/>
              </a:rPr>
              <a:t>Создание широкого культуроведческого фона путём включения разнообразного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003300"/>
              </a:buClr>
            </a:pPr>
            <a:r>
              <a:rPr lang="ru-RU" sz="1600">
                <a:cs typeface="Arial" charset="0"/>
              </a:rPr>
              <a:t>экстралингвистического материала о разных городах России, народных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003300"/>
              </a:buClr>
            </a:pPr>
            <a:r>
              <a:rPr lang="ru-RU" sz="1600">
                <a:cs typeface="Arial" charset="0"/>
              </a:rPr>
              <a:t>промыслах, исторических событиях и великих личностях России,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003300"/>
              </a:buClr>
            </a:pPr>
            <a:r>
              <a:rPr lang="ru-RU" sz="1600">
                <a:cs typeface="Arial" charset="0"/>
              </a:rPr>
              <a:t>о современной социальной рекламе и т.п.</a:t>
            </a: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214313" y="2571750"/>
            <a:ext cx="8750300" cy="1071563"/>
          </a:xfrm>
          <a:prstGeom prst="roundRect">
            <a:avLst>
              <a:gd name="adj" fmla="val 27778"/>
            </a:avLst>
          </a:prstGeom>
          <a:gradFill rotWithShape="1">
            <a:gsLst>
              <a:gs pos="0">
                <a:srgbClr val="800000">
                  <a:alpha val="42998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003300"/>
              </a:buClr>
            </a:pPr>
            <a:r>
              <a:rPr lang="ru-RU" sz="1600">
                <a:cs typeface="Arial" charset="0"/>
              </a:rPr>
              <a:t>Знакомство с основами русского речевого этикета и формирование соответствующих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003300"/>
              </a:buClr>
            </a:pPr>
            <a:r>
              <a:rPr lang="ru-RU" sz="1600">
                <a:cs typeface="Arial" charset="0"/>
              </a:rPr>
              <a:t>навыков в связи с изучением конкретных тем курса</a:t>
            </a:r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214313" y="3644900"/>
            <a:ext cx="8750300" cy="7143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8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003300"/>
              </a:buClr>
            </a:pPr>
            <a:r>
              <a:rPr lang="ru-RU" sz="1600" dirty="0">
                <a:cs typeface="Arial" charset="0"/>
              </a:rPr>
              <a:t>Включение сведений об истории </a:t>
            </a:r>
            <a:r>
              <a:rPr lang="ru-RU" sz="1600" dirty="0" smtClean="0">
                <a:cs typeface="Arial" charset="0"/>
              </a:rPr>
              <a:t>русистики</a:t>
            </a:r>
            <a:endParaRPr lang="ru-RU" sz="1600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4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7817" grpId="0" animBg="1"/>
      <p:bldP spid="247818" grpId="0" animBg="1"/>
      <p:bldP spid="247821" grpId="0" animBg="1"/>
      <p:bldP spid="15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800000"/>
                </a:solidFill>
              </a:rPr>
              <a:t>Этих упражнений не было в старом учебнике</a:t>
            </a:r>
            <a:endParaRPr lang="ru-RU" sz="2800" dirty="0">
              <a:solidFill>
                <a:srgbClr val="800000"/>
              </a:solidFill>
            </a:endParaRPr>
          </a:p>
        </p:txBody>
      </p:sp>
      <p:pic>
        <p:nvPicPr>
          <p:cNvPr id="3074" name="Picture 2" descr="C:\Users\T\Desktop\IMG_41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57298"/>
            <a:ext cx="4281518" cy="4929222"/>
          </a:xfrm>
          <a:prstGeom prst="rect">
            <a:avLst/>
          </a:prstGeom>
          <a:noFill/>
        </p:spPr>
      </p:pic>
      <p:pic>
        <p:nvPicPr>
          <p:cNvPr id="3075" name="Picture 3" descr="C:\Users\T\Desktop\IMG_41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43050"/>
            <a:ext cx="4038600" cy="45005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0063" y="214313"/>
            <a:ext cx="806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Учебник организует разнообразную работу с текстом, что позволяет сформировать следующие умения: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1071563"/>
            <a:ext cx="4214812" cy="904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3300"/>
                </a:solidFill>
                <a:latin typeface="+mj-lt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Адекватно понимать содержание прочитанного или прослушанного текста, владеть разными видами чтения и аудирования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63" y="2000250"/>
            <a:ext cx="4000500" cy="11017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3300"/>
                </a:solidFill>
                <a:latin typeface="+mj-lt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Извлекать информацию из разных источников, перерабатывать её, систематизировать и предъявлять разными способами (в виде связного текста, схемы, таблицы, рисунка и т.п.)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63" y="3141663"/>
            <a:ext cx="4572000" cy="7127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3300"/>
                </a:solidFill>
                <a:latin typeface="+mj-lt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Пересказывать текст (подробно,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24600"/>
              </a:buClr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сжато, выборочно), использовать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24600"/>
              </a:buClr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разные приёмы сжатия текста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63" y="3860800"/>
            <a:ext cx="4572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3300"/>
                </a:solidFill>
                <a:latin typeface="+mj-lt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Сравнивать содержание текста и иллюстративный материал,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сопровождающий его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063" y="4581525"/>
            <a:ext cx="4572000" cy="5111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3300"/>
                </a:solidFill>
                <a:latin typeface="+mj-lt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Проводить многоаспектный анализ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текстов разных стилей и жанров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0063" y="5119688"/>
            <a:ext cx="4572000" cy="5111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3300"/>
                </a:solidFill>
                <a:latin typeface="+mj-lt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Сопоставлять разные тексты по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заданному параметру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63" y="5661025"/>
            <a:ext cx="4572000" cy="7127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3300"/>
                </a:solidFill>
                <a:latin typeface="+mj-lt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Оценивать речевое высказывание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24600"/>
              </a:buClr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на основе требований,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24600"/>
              </a:buClr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предъявляющихся к тексту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37075" y="1071563"/>
            <a:ext cx="4572000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3300"/>
                </a:solidFill>
                <a:latin typeface="+mj-lt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Редактировать текст, исправляя недочёты в содержании и языковом оформлении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10100" y="1857375"/>
            <a:ext cx="4714875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3300"/>
                </a:solidFill>
                <a:latin typeface="+mj-lt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Использовать разные виды аргументации в текстах на лингвистическую или морально-этическую тему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08513" y="2714625"/>
            <a:ext cx="45720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3300"/>
                </a:solidFill>
                <a:latin typeface="+mj-lt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Самостоятельно создавать собственное речевое высказывание (устное или письменное):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859338" y="3571875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</a:pPr>
            <a:r>
              <a:rPr lang="ru-RU" sz="1600">
                <a:cs typeface="Arial" charset="0"/>
              </a:rPr>
              <a:t>на заданную тему или на тему, сформулированную учащимся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824413" y="4143375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</a:pPr>
            <a:r>
              <a:rPr lang="ru-RU" sz="1600">
                <a:cs typeface="Arial" charset="0"/>
              </a:rPr>
              <a:t>на основе текста, пословицы, афоризма, картины, фотографии, фотоколлажа, </a:t>
            </a:r>
          </a:p>
          <a:p>
            <a:pPr>
              <a:buClr>
                <a:schemeClr val="hlink"/>
              </a:buClr>
            </a:pPr>
            <a:r>
              <a:rPr lang="ru-RU" sz="1600">
                <a:cs typeface="Arial" charset="0"/>
              </a:rPr>
              <a:t>рисунка,  схемы, таблицы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4824413" y="492918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</a:pPr>
            <a:r>
              <a:rPr lang="ru-RU" sz="1600">
                <a:cs typeface="Arial" charset="0"/>
              </a:rPr>
              <a:t>на основе проведённого наблюдения, </a:t>
            </a:r>
          </a:p>
          <a:p>
            <a:pPr>
              <a:buClr>
                <a:schemeClr val="hlink"/>
              </a:buClr>
            </a:pPr>
            <a:r>
              <a:rPr lang="ru-RU" sz="1600">
                <a:cs typeface="Arial" charset="0"/>
              </a:rPr>
              <a:t>личных впечатлений и жизненного </a:t>
            </a:r>
          </a:p>
          <a:p>
            <a:pPr>
              <a:buClr>
                <a:schemeClr val="hlink"/>
              </a:buClr>
            </a:pPr>
            <a:r>
              <a:rPr lang="ru-RU" sz="1600">
                <a:cs typeface="Arial" charset="0"/>
              </a:rPr>
              <a:t>опыта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T\Desktop\IMG_41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356"/>
            <a:ext cx="4352956" cy="5572164"/>
          </a:xfrm>
          <a:prstGeom prst="rect">
            <a:avLst/>
          </a:prstGeom>
          <a:noFill/>
        </p:spPr>
      </p:pic>
      <p:pic>
        <p:nvPicPr>
          <p:cNvPr id="3075" name="Picture 3" descr="C:\Users\T\Desktop\IMG_41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857232"/>
            <a:ext cx="4038600" cy="55007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530225" y="71438"/>
            <a:ext cx="83994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7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Идеи  нового  ФГОС  </a:t>
            </a:r>
            <a:r>
              <a:rPr lang="ru-RU" sz="2500" b="1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определяют</a:t>
            </a:r>
            <a:endParaRPr lang="ru-RU" sz="2500" b="1" dirty="0">
              <a:solidFill>
                <a:srgbClr val="7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7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особенности  </a:t>
            </a:r>
            <a:r>
              <a:rPr lang="ru-RU" sz="2500" b="1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учебника  русского  языка:</a:t>
            </a:r>
            <a:endParaRPr lang="ru-RU" sz="2500" b="1" i="1" dirty="0">
              <a:solidFill>
                <a:srgbClr val="7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827088" y="1050925"/>
            <a:ext cx="832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формирование представления о родном языке как </a:t>
            </a:r>
            <a:r>
              <a:rPr lang="ru-RU" dirty="0">
                <a:solidFill>
                  <a:srgbClr val="C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духовной,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нравственной и культурной ценности народа</a:t>
            </a:r>
            <a:r>
              <a:rPr lang="ru-RU" dirty="0">
                <a:solidFill>
                  <a:srgbClr val="454526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dirty="0">
                <a:latin typeface="Arial" pitchFamily="34" charset="0"/>
                <a:cs typeface="Arial" pitchFamily="34" charset="0"/>
              </a:rPr>
              <a:t>развитие любви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к родному языку, устойчивого интереса к его изучению, стремления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и способности к </a:t>
            </a:r>
            <a:r>
              <a:rPr lang="ru-RU" dirty="0">
                <a:solidFill>
                  <a:srgbClr val="C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речевому самосовершенствованию</a:t>
            </a:r>
            <a:r>
              <a:rPr lang="ru-RU" dirty="0">
                <a:solidFill>
                  <a:srgbClr val="7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2700338" y="2349500"/>
            <a:ext cx="586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Tx/>
              <a:buChar char="•"/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целенаправленное развитие </a:t>
            </a:r>
            <a:r>
              <a:rPr lang="ru-RU" dirty="0">
                <a:solidFill>
                  <a:srgbClr val="C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врождённого чувства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defRPr/>
            </a:pPr>
            <a:r>
              <a:rPr lang="ru-RU" dirty="0">
                <a:solidFill>
                  <a:srgbClr val="C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языка и речемыслительных способностей</a:t>
            </a:r>
            <a:r>
              <a:rPr lang="ru-RU" dirty="0">
                <a:solidFill>
                  <a:srgbClr val="7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учащихся;</a:t>
            </a: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2700338" y="3068638"/>
            <a:ext cx="60086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формирование представления о родном языке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как средстве общения и получения знаний 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разных сферах человеческой деятельности и на этой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основе </a:t>
            </a:r>
            <a:r>
              <a:rPr lang="ru-RU" dirty="0">
                <a:solidFill>
                  <a:srgbClr val="C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реализация межпредметных связей</a:t>
            </a:r>
            <a:r>
              <a:rPr lang="ru-RU" dirty="0">
                <a:solidFill>
                  <a:srgbClr val="454526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в обучении</a:t>
            </a:r>
            <a:r>
              <a:rPr lang="ru-RU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684213" y="4535488"/>
            <a:ext cx="84597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3300"/>
                </a:solidFill>
                <a:latin typeface="+mn-lt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направленность на формирование  </a:t>
            </a:r>
            <a:r>
              <a:rPr lang="ru-RU" dirty="0">
                <a:solidFill>
                  <a:srgbClr val="C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метапредметных умений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и навыков</a:t>
            </a:r>
            <a:r>
              <a:rPr lang="ru-RU" dirty="0">
                <a:latin typeface="Arial" pitchFamily="34" charset="0"/>
                <a:cs typeface="Arial" pitchFamily="34" charset="0"/>
              </a:rPr>
              <a:t>, связанных с развитием видов речевой деятельности,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которые прежде всего заключаются в способности извлекать из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разных источников,  преобразовывать  и  преподносить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информацию, а также создавать собственные высказывания 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устной и письменной форме.</a:t>
            </a:r>
          </a:p>
        </p:txBody>
      </p:sp>
      <p:pic>
        <p:nvPicPr>
          <p:cNvPr id="13" name="Рисунок 12" descr="Две девочки 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550" y="2349500"/>
            <a:ext cx="2219325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T\Desktop\IMG_41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285992"/>
            <a:ext cx="2286000" cy="20717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8217" grpId="0"/>
      <p:bldP spid="8218" grpId="0"/>
      <p:bldP spid="8219" grpId="0"/>
      <p:bldP spid="82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6"/>
          <p:cNvSpPr txBox="1">
            <a:spLocks noChangeArrowheads="1"/>
          </p:cNvSpPr>
          <p:nvPr/>
        </p:nvSpPr>
        <p:spPr bwMode="auto">
          <a:xfrm>
            <a:off x="7308850" y="2565400"/>
            <a:ext cx="136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692275" y="260350"/>
            <a:ext cx="58753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Инновационные особенности </a:t>
            </a:r>
            <a:br>
              <a:rPr 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продолжение):</a:t>
            </a: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323850" y="1555750"/>
            <a:ext cx="6965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Tx/>
              <a:buChar char="•"/>
              <a:defRPr/>
            </a:pPr>
            <a:r>
              <a:rPr lang="ru-RU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ориентация на 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системность</a:t>
            </a:r>
            <a:r>
              <a:rPr lang="ru-RU" dirty="0">
                <a:solidFill>
                  <a:srgbClr val="3131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восприятия и усвоения учебного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материала, демонстрацию внутрипредметных связей явлений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языка и  формирование на этой основе </a:t>
            </a:r>
            <a:r>
              <a:rPr lang="ru-RU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системы  знаний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умений и навыков по предмету;</a:t>
            </a: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323850" y="2995613"/>
            <a:ext cx="62404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FontTx/>
              <a:buChar char="•"/>
              <a:defRPr/>
            </a:pPr>
            <a:r>
              <a:rPr lang="ru-RU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ярко выраженная 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семантическая направленность</a:t>
            </a:r>
            <a:r>
              <a:rPr lang="ru-RU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изучении грамматико-орфографического материала;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усиленное внимание</a:t>
            </a:r>
            <a:r>
              <a:rPr lang="ru-RU" dirty="0">
                <a:solidFill>
                  <a:srgbClr val="3131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 употреблению в речи</a:t>
            </a:r>
            <a:r>
              <a:rPr lang="ru-RU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изучаемых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явлений языка (нормативный, коммуникативный,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этический и эстетический аспекты);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323850" y="4722813"/>
            <a:ext cx="76057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90000"/>
              </a:buClr>
              <a:buFontTx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демонстрация 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эстетической функции языка</a:t>
            </a:r>
            <a:r>
              <a:rPr lang="ru-RU" dirty="0">
                <a:latin typeface="Arial" pitchFamily="34" charset="0"/>
                <a:cs typeface="Arial" pitchFamily="34" charset="0"/>
              </a:rPr>
              <a:t>,</a:t>
            </a:r>
            <a:r>
              <a:rPr lang="ru-RU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которая максимально проявляется в лучших образцах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русской классической и   современной  художественной литературы;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2" descr="C:\Users\T\Desktop\IMG_41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2285992"/>
            <a:ext cx="2500312" cy="27146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/>
      <p:bldP spid="9239" grpId="0"/>
      <p:bldP spid="9240" grpId="0"/>
      <p:bldP spid="92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27088" y="333375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Ориентация курса русского языка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планируемые результаты обучения</a:t>
            </a:r>
            <a:r>
              <a:rPr lang="ru-RU" sz="2800" b="1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" name="Стрелка вниз 17"/>
          <p:cNvSpPr>
            <a:spLocks noChangeArrowheads="1"/>
          </p:cNvSpPr>
          <p:nvPr/>
        </p:nvSpPr>
        <p:spPr bwMode="auto">
          <a:xfrm>
            <a:off x="1763713" y="2133600"/>
            <a:ext cx="214312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CC00"/>
          </a:solidFill>
          <a:ln w="28575" algn="ctr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CCCC00"/>
              </a:solidFill>
            </a:endParaRPr>
          </a:p>
        </p:txBody>
      </p:sp>
      <p:sp>
        <p:nvSpPr>
          <p:cNvPr id="11293" name="AutoShape 29"/>
          <p:cNvSpPr>
            <a:spLocks noChangeArrowheads="1"/>
          </p:cNvSpPr>
          <p:nvPr/>
        </p:nvSpPr>
        <p:spPr bwMode="auto">
          <a:xfrm>
            <a:off x="539750" y="1557338"/>
            <a:ext cx="2663825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>
                  <a:alpha val="50000"/>
                </a:srgbClr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ПРЕДМЕТНЫЕ</a:t>
            </a:r>
          </a:p>
        </p:txBody>
      </p:sp>
      <p:sp>
        <p:nvSpPr>
          <p:cNvPr id="11294" name="AutoShape 30"/>
          <p:cNvSpPr>
            <a:spLocks noChangeArrowheads="1"/>
          </p:cNvSpPr>
          <p:nvPr/>
        </p:nvSpPr>
        <p:spPr bwMode="auto">
          <a:xfrm>
            <a:off x="3419475" y="1557338"/>
            <a:ext cx="2663825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>
                  <a:alpha val="50000"/>
                </a:srgbClr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МЕТАПРЕДМЕТНЫЕ</a:t>
            </a:r>
          </a:p>
        </p:txBody>
      </p:sp>
      <p:sp>
        <p:nvSpPr>
          <p:cNvPr id="11295" name="AutoShape 31"/>
          <p:cNvSpPr>
            <a:spLocks noChangeArrowheads="1"/>
          </p:cNvSpPr>
          <p:nvPr/>
        </p:nvSpPr>
        <p:spPr bwMode="auto">
          <a:xfrm>
            <a:off x="6300788" y="1557338"/>
            <a:ext cx="2663825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>
                  <a:alpha val="50000"/>
                </a:srgbClr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ЛИЧНОСТНЫЕ</a:t>
            </a:r>
          </a:p>
        </p:txBody>
      </p:sp>
      <p:sp>
        <p:nvSpPr>
          <p:cNvPr id="11296" name="AutoShape 32"/>
          <p:cNvSpPr>
            <a:spLocks noChangeArrowheads="1"/>
          </p:cNvSpPr>
          <p:nvPr/>
        </p:nvSpPr>
        <p:spPr bwMode="auto">
          <a:xfrm>
            <a:off x="539750" y="2492375"/>
            <a:ext cx="266382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Знаниевые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(основа предметных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знаний)</a:t>
            </a:r>
          </a:p>
        </p:txBody>
      </p:sp>
      <p:sp>
        <p:nvSpPr>
          <p:cNvPr id="2" name="Стрелка вниз 17"/>
          <p:cNvSpPr>
            <a:spLocks noChangeArrowheads="1"/>
          </p:cNvSpPr>
          <p:nvPr/>
        </p:nvSpPr>
        <p:spPr bwMode="auto">
          <a:xfrm>
            <a:off x="4643438" y="2133600"/>
            <a:ext cx="214312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CC00"/>
          </a:solidFill>
          <a:ln w="28575" algn="ctr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E1"/>
              </a:solidFill>
            </a:endParaRPr>
          </a:p>
        </p:txBody>
      </p:sp>
      <p:sp>
        <p:nvSpPr>
          <p:cNvPr id="3" name="Стрелка вниз 17"/>
          <p:cNvSpPr>
            <a:spLocks noChangeArrowheads="1"/>
          </p:cNvSpPr>
          <p:nvPr/>
        </p:nvSpPr>
        <p:spPr bwMode="auto">
          <a:xfrm>
            <a:off x="7524750" y="2133600"/>
            <a:ext cx="214313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CC00"/>
          </a:solidFill>
          <a:ln w="28575" algn="ctr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E1"/>
              </a:solidFill>
            </a:endParaRPr>
          </a:p>
        </p:txBody>
      </p:sp>
      <p:sp>
        <p:nvSpPr>
          <p:cNvPr id="11301" name="AutoShape 37"/>
          <p:cNvSpPr>
            <a:spLocks noChangeArrowheads="1"/>
          </p:cNvSpPr>
          <p:nvPr/>
        </p:nvSpPr>
        <p:spPr bwMode="auto">
          <a:xfrm>
            <a:off x="539750" y="3573463"/>
            <a:ext cx="2663825" cy="1225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Деятельностные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(опыт применения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знаний в учебной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деятельности)</a:t>
            </a:r>
          </a:p>
        </p:txBody>
      </p:sp>
      <p:sp>
        <p:nvSpPr>
          <p:cNvPr id="11302" name="AutoShape 38"/>
          <p:cNvSpPr>
            <a:spLocks noChangeArrowheads="1"/>
          </p:cNvSpPr>
          <p:nvPr/>
        </p:nvSpPr>
        <p:spPr bwMode="auto">
          <a:xfrm>
            <a:off x="468313" y="4941888"/>
            <a:ext cx="2735262" cy="1655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Компетентностные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(применение знаний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умений в учебной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деятельности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речевой практике)</a:t>
            </a:r>
          </a:p>
        </p:txBody>
      </p:sp>
      <p:sp>
        <p:nvSpPr>
          <p:cNvPr id="11303" name="AutoShape 39"/>
          <p:cNvSpPr>
            <a:spLocks noChangeArrowheads="1"/>
          </p:cNvSpPr>
          <p:nvPr/>
        </p:nvSpPr>
        <p:spPr bwMode="auto">
          <a:xfrm>
            <a:off x="3492500" y="3573463"/>
            <a:ext cx="266382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Регулятивные</a:t>
            </a:r>
          </a:p>
        </p:txBody>
      </p:sp>
      <p:sp>
        <p:nvSpPr>
          <p:cNvPr id="11304" name="AutoShape 40"/>
          <p:cNvSpPr>
            <a:spLocks noChangeArrowheads="1"/>
          </p:cNvSpPr>
          <p:nvPr/>
        </p:nvSpPr>
        <p:spPr bwMode="auto">
          <a:xfrm>
            <a:off x="3492500" y="2492375"/>
            <a:ext cx="266382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Коммуникативные</a:t>
            </a:r>
          </a:p>
        </p:txBody>
      </p:sp>
      <p:sp>
        <p:nvSpPr>
          <p:cNvPr id="11305" name="AutoShape 41"/>
          <p:cNvSpPr>
            <a:spLocks noChangeArrowheads="1"/>
          </p:cNvSpPr>
          <p:nvPr/>
        </p:nvSpPr>
        <p:spPr bwMode="auto">
          <a:xfrm>
            <a:off x="3500438" y="4857750"/>
            <a:ext cx="266382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Познавательные</a:t>
            </a:r>
          </a:p>
        </p:txBody>
      </p:sp>
      <p:sp>
        <p:nvSpPr>
          <p:cNvPr id="11306" name="AutoShape 42"/>
          <p:cNvSpPr>
            <a:spLocks noChangeArrowheads="1"/>
          </p:cNvSpPr>
          <p:nvPr/>
        </p:nvSpPr>
        <p:spPr bwMode="auto">
          <a:xfrm>
            <a:off x="6372225" y="2492375"/>
            <a:ext cx="266382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Аксиологические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(ценностные)</a:t>
            </a:r>
          </a:p>
        </p:txBody>
      </p:sp>
      <p:sp>
        <p:nvSpPr>
          <p:cNvPr id="11307" name="AutoShape 43"/>
          <p:cNvSpPr>
            <a:spLocks noChangeArrowheads="1"/>
          </p:cNvSpPr>
          <p:nvPr/>
        </p:nvSpPr>
        <p:spPr bwMode="auto">
          <a:xfrm>
            <a:off x="6429375" y="3573463"/>
            <a:ext cx="26066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Морально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этические</a:t>
            </a:r>
          </a:p>
        </p:txBody>
      </p:sp>
      <p:sp>
        <p:nvSpPr>
          <p:cNvPr id="11308" name="AutoShape 44"/>
          <p:cNvSpPr>
            <a:spLocks noChangeArrowheads="1"/>
          </p:cNvSpPr>
          <p:nvPr/>
        </p:nvSpPr>
        <p:spPr bwMode="auto">
          <a:xfrm>
            <a:off x="6357938" y="4857750"/>
            <a:ext cx="266382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9"/>
                </a:srgbClr>
              </a:gs>
              <a:gs pos="100000">
                <a:srgbClr val="800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Индивидуально 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личностные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11296" grpId="0" animBg="1"/>
      <p:bldP spid="2" grpId="0" animBg="1"/>
      <p:bldP spid="3" grpId="0" animBg="1"/>
      <p:bldP spid="11301" grpId="0" animBg="1"/>
      <p:bldP spid="11302" grpId="0" animBg="1"/>
      <p:bldP spid="11303" grpId="0" animBg="1"/>
      <p:bldP spid="11304" grpId="0" animBg="1"/>
      <p:bldP spid="11305" grpId="0" animBg="1"/>
      <p:bldP spid="11306" grpId="0" animBg="1"/>
      <p:bldP spid="11307" grpId="0" animBg="1"/>
      <p:bldP spid="113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 txBox="1">
            <a:spLocks noChangeArrowheads="1"/>
          </p:cNvSpPr>
          <p:nvPr/>
        </p:nvSpPr>
        <p:spPr bwMode="auto">
          <a:xfrm>
            <a:off x="1000125" y="214313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>
              <a:solidFill>
                <a:srgbClr val="740000"/>
              </a:solidFill>
            </a:endParaRPr>
          </a:p>
        </p:txBody>
      </p:sp>
      <p:sp>
        <p:nvSpPr>
          <p:cNvPr id="10243" name="Rectangle 5"/>
          <p:cNvSpPr txBox="1">
            <a:spLocks noChangeArrowheads="1"/>
          </p:cNvSpPr>
          <p:nvPr/>
        </p:nvSpPr>
        <p:spPr bwMode="auto">
          <a:xfrm>
            <a:off x="2862263" y="5516563"/>
            <a:ext cx="6281737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buClr>
                <a:schemeClr val="folHlink"/>
              </a:buClr>
              <a:buSzPct val="90000"/>
            </a:pPr>
            <a:r>
              <a:rPr lang="ru-RU"/>
              <a:t>      </a:t>
            </a:r>
            <a:endParaRPr lang="ru-RU" sz="1000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Clr>
                <a:schemeClr val="folHlink"/>
              </a:buClr>
              <a:buSzPct val="90000"/>
            </a:pPr>
            <a:r>
              <a:rPr lang="ru-RU" sz="1700">
                <a:solidFill>
                  <a:srgbClr val="313100"/>
                </a:solidFill>
                <a:latin typeface="Times New Roman" pitchFamily="18" charset="0"/>
              </a:rPr>
              <a:t>       </a:t>
            </a:r>
            <a:endParaRPr lang="ru-RU" sz="1700">
              <a:solidFill>
                <a:srgbClr val="00330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Clr>
                <a:schemeClr val="folHlink"/>
              </a:buClr>
              <a:buSzPct val="90000"/>
            </a:pPr>
            <a:endParaRPr lang="ru-RU" sz="1000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Clr>
                <a:schemeClr val="folHlink"/>
              </a:buClr>
              <a:buSzPct val="90000"/>
            </a:pPr>
            <a:r>
              <a:rPr lang="ru-RU" sz="1700">
                <a:solidFill>
                  <a:srgbClr val="AD0000"/>
                </a:solidFill>
                <a:latin typeface="Times New Roman" pitchFamily="18" charset="0"/>
              </a:rPr>
              <a:t>       </a:t>
            </a:r>
            <a:endParaRPr lang="ru-RU" sz="1700">
              <a:solidFill>
                <a:srgbClr val="74000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Clr>
                <a:schemeClr val="folHlink"/>
              </a:buClr>
              <a:buSzPct val="90000"/>
            </a:pPr>
            <a:endParaRPr lang="ru-RU" sz="1000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Clr>
                <a:schemeClr val="folHlink"/>
              </a:buClr>
              <a:buSzPct val="90000"/>
            </a:pPr>
            <a:r>
              <a:rPr lang="ru-RU" sz="1700">
                <a:solidFill>
                  <a:srgbClr val="AD0000"/>
                </a:solidFill>
                <a:latin typeface="Times New Roman" pitchFamily="18" charset="0"/>
              </a:rPr>
              <a:t>       </a:t>
            </a:r>
            <a:endParaRPr lang="ru-RU" sz="170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468313" y="333375"/>
            <a:ext cx="80660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Личностные  результаты  обучения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русскому  языку  в  5 </a:t>
            </a:r>
            <a:r>
              <a:rPr lang="ru-RU" sz="33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классе</a:t>
            </a:r>
            <a:endParaRPr lang="ru-RU" sz="33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250825" y="1700213"/>
            <a:ext cx="5400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понимание русского языка как одной из основных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ценностей 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российского общества</a:t>
            </a:r>
            <a:r>
              <a:rPr lang="ru-RU" dirty="0">
                <a:latin typeface="Arial" pitchFamily="34" charset="0"/>
                <a:cs typeface="Arial" pitchFamily="34" charset="0"/>
              </a:rPr>
              <a:t>, а также роли родного языка как  основы успешной социализации личности;</a:t>
            </a: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250825" y="3176588"/>
            <a:ext cx="54737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Tx/>
              <a:buChar char="•"/>
              <a:defRPr/>
            </a:pPr>
            <a:r>
              <a:rPr lang="ru-RU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осознание</a:t>
            </a:r>
            <a:r>
              <a:rPr lang="ru-RU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эстетической ценности русского языка</a:t>
            </a:r>
            <a:r>
              <a:rPr lang="ru-RU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dirty="0">
                <a:latin typeface="Arial" pitchFamily="34" charset="0"/>
                <a:cs typeface="Arial" pitchFamily="34" charset="0"/>
              </a:rPr>
              <a:t>уважительное отношение к родному языку, гордость  за него; потребность сохранить чистоту русского языка как явления национальной культуры;</a:t>
            </a:r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179388" y="4673600"/>
            <a:ext cx="6096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способность к самооценке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на основе наблюдения за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собственной речью, потребность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речевого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самосовершенствования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179388" y="5662613"/>
            <a:ext cx="8326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Tx/>
              <a:buChar char="•"/>
              <a:defRPr/>
            </a:pPr>
            <a:r>
              <a:rPr lang="ru-RU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умение учиться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ru-RU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самостоятельно получать знания в области лингвистики,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организовывать исследовательскую деятельность по предмету.</a:t>
            </a:r>
          </a:p>
        </p:txBody>
      </p:sp>
      <p:pic>
        <p:nvPicPr>
          <p:cNvPr id="13" name="Рисунок 12" descr="Мальчик у доск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7063" y="2205038"/>
            <a:ext cx="32543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7" grpId="0"/>
      <p:bldP spid="12308" grpId="0"/>
      <p:bldP spid="12309" grpId="0"/>
      <p:bldP spid="12310" grpId="0"/>
      <p:bldP spid="123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7" descr="ФОН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Скругленный прямоугольник 11"/>
          <p:cNvGrpSpPr>
            <a:grpSpLocks/>
          </p:cNvGrpSpPr>
          <p:nvPr/>
        </p:nvGrpSpPr>
        <p:grpSpPr bwMode="auto">
          <a:xfrm>
            <a:off x="2974975" y="249238"/>
            <a:ext cx="2760663" cy="2524125"/>
            <a:chOff x="1874" y="157"/>
            <a:chExt cx="1739" cy="1590"/>
          </a:xfrm>
        </p:grpSpPr>
        <p:pic>
          <p:nvPicPr>
            <p:cNvPr id="11277" name="Скругленный прямоугольник 1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4" y="157"/>
              <a:ext cx="1739" cy="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959" y="241"/>
              <a:ext cx="1570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>
                  <a:solidFill>
                    <a:srgbClr val="CC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Метапредметные результаты</a:t>
              </a:r>
            </a:p>
            <a:p>
              <a:pPr algn="ctr">
                <a:defRPr/>
              </a:pPr>
              <a:r>
                <a:rPr lang="ru-RU">
                  <a:solidFill>
                    <a:srgbClr val="CC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обучения русскому языку</a:t>
              </a:r>
            </a:p>
          </p:txBody>
        </p:sp>
      </p:grpSp>
      <p:sp>
        <p:nvSpPr>
          <p:cNvPr id="2" name="Скругленный прямоугольник 14"/>
          <p:cNvSpPr>
            <a:spLocks noChangeArrowheads="1"/>
          </p:cNvSpPr>
          <p:nvPr/>
        </p:nvSpPr>
        <p:spPr bwMode="auto">
          <a:xfrm>
            <a:off x="5940425" y="1700213"/>
            <a:ext cx="3003550" cy="4105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gamma/>
                  <a:tint val="87451"/>
                  <a:invGamma/>
                </a:srgbClr>
              </a:gs>
              <a:gs pos="100000">
                <a:srgbClr val="800000">
                  <a:alpha val="25000"/>
                </a:srgbClr>
              </a:gs>
            </a:gsLst>
            <a:lin ang="5400000" scaled="1"/>
          </a:gra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Коммуникативно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целесообразное взаимодействие с людьми в процессе речевого общения, совместной деятельности; овладение национально-культурными нормами речевого поведения</a:t>
            </a:r>
          </a:p>
        </p:txBody>
      </p:sp>
      <p:sp>
        <p:nvSpPr>
          <p:cNvPr id="18" name="Стрелка вниз 17"/>
          <p:cNvSpPr>
            <a:spLocks noChangeArrowheads="1"/>
          </p:cNvSpPr>
          <p:nvPr/>
        </p:nvSpPr>
        <p:spPr bwMode="auto">
          <a:xfrm>
            <a:off x="4284663" y="2781300"/>
            <a:ext cx="214312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 algn="ctr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Стрелка вниз 17"/>
          <p:cNvSpPr>
            <a:spLocks noChangeArrowheads="1"/>
          </p:cNvSpPr>
          <p:nvPr/>
        </p:nvSpPr>
        <p:spPr bwMode="auto">
          <a:xfrm rot="7979172">
            <a:off x="2843213" y="3717925"/>
            <a:ext cx="214312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 algn="ctr">
            <a:solidFill>
              <a:srgbClr val="8000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Стрелка вниз 17"/>
          <p:cNvSpPr>
            <a:spLocks noChangeArrowheads="1"/>
          </p:cNvSpPr>
          <p:nvPr/>
        </p:nvSpPr>
        <p:spPr bwMode="auto">
          <a:xfrm rot="-7912007">
            <a:off x="5722937" y="3789363"/>
            <a:ext cx="214313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 algn="ctr">
            <a:solidFill>
              <a:srgbClr val="80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179388" y="1484313"/>
            <a:ext cx="2643187" cy="424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gamma/>
                  <a:tint val="87451"/>
                  <a:invGamma/>
                </a:srgbClr>
              </a:gs>
              <a:gs pos="100000">
                <a:srgbClr val="800000">
                  <a:alpha val="25000"/>
                </a:srgbClr>
              </a:gs>
            </a:gsLst>
            <a:lin ang="5400000" scaled="1"/>
          </a:gra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Владение всеми видами речевой деятельности (аудированием, чтением,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говорением </a:t>
            </a:r>
            <a:endParaRPr lang="en-US" dirty="0">
              <a:solidFill>
                <a:srgbClr val="CC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и письмом)</a:t>
            </a:r>
          </a:p>
        </p:txBody>
      </p:sp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3059113" y="3141663"/>
            <a:ext cx="2643187" cy="33575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gamma/>
                  <a:tint val="85098"/>
                  <a:invGamma/>
                </a:srgbClr>
              </a:gs>
              <a:gs pos="100000">
                <a:srgbClr val="800000">
                  <a:alpha val="25000"/>
                </a:srgbClr>
              </a:gs>
            </a:gsLst>
            <a:lin ang="5400000" scaled="1"/>
          </a:gra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Применение приобретенных знаний, умений и навыков в повседневной жизни, в учебной деятельности на метапредметном уровне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3" grpId="0" animBg="1"/>
      <p:bldP spid="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 txBox="1">
            <a:spLocks noChangeArrowheads="1"/>
          </p:cNvSpPr>
          <p:nvPr/>
        </p:nvSpPr>
        <p:spPr bwMode="auto">
          <a:xfrm>
            <a:off x="1000125" y="214313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>
              <a:solidFill>
                <a:srgbClr val="740000"/>
              </a:solidFill>
            </a:endParaRPr>
          </a:p>
        </p:txBody>
      </p:sp>
      <p:sp>
        <p:nvSpPr>
          <p:cNvPr id="12292" name="Rectangle 5"/>
          <p:cNvSpPr txBox="1">
            <a:spLocks noChangeArrowheads="1"/>
          </p:cNvSpPr>
          <p:nvPr/>
        </p:nvSpPr>
        <p:spPr bwMode="auto">
          <a:xfrm>
            <a:off x="2862263" y="5516563"/>
            <a:ext cx="6281737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buClr>
                <a:schemeClr val="folHlink"/>
              </a:buClr>
              <a:buSzPct val="90000"/>
            </a:pPr>
            <a:r>
              <a:rPr lang="ru-RU"/>
              <a:t>      </a:t>
            </a:r>
            <a:endParaRPr lang="ru-RU" sz="1000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Clr>
                <a:schemeClr val="folHlink"/>
              </a:buClr>
              <a:buSzPct val="90000"/>
            </a:pPr>
            <a:r>
              <a:rPr lang="ru-RU" sz="1700">
                <a:solidFill>
                  <a:srgbClr val="313100"/>
                </a:solidFill>
                <a:latin typeface="Times New Roman" pitchFamily="18" charset="0"/>
              </a:rPr>
              <a:t>       </a:t>
            </a:r>
            <a:endParaRPr lang="ru-RU" sz="1700">
              <a:solidFill>
                <a:srgbClr val="00330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Clr>
                <a:schemeClr val="folHlink"/>
              </a:buClr>
              <a:buSzPct val="90000"/>
            </a:pPr>
            <a:endParaRPr lang="ru-RU" sz="1000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Clr>
                <a:schemeClr val="folHlink"/>
              </a:buClr>
              <a:buSzPct val="90000"/>
            </a:pPr>
            <a:r>
              <a:rPr lang="ru-RU" sz="1700">
                <a:solidFill>
                  <a:srgbClr val="AD0000"/>
                </a:solidFill>
                <a:latin typeface="Times New Roman" pitchFamily="18" charset="0"/>
              </a:rPr>
              <a:t>       </a:t>
            </a:r>
            <a:endParaRPr lang="ru-RU" sz="1700">
              <a:solidFill>
                <a:srgbClr val="74000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Clr>
                <a:schemeClr val="folHlink"/>
              </a:buClr>
              <a:buSzPct val="90000"/>
            </a:pPr>
            <a:endParaRPr lang="ru-RU" sz="1000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Clr>
                <a:schemeClr val="folHlink"/>
              </a:buClr>
              <a:buSzPct val="90000"/>
            </a:pPr>
            <a:r>
              <a:rPr lang="ru-RU" sz="1700">
                <a:solidFill>
                  <a:srgbClr val="AD0000"/>
                </a:solidFill>
                <a:latin typeface="Times New Roman" pitchFamily="18" charset="0"/>
              </a:rPr>
              <a:t>       </a:t>
            </a:r>
            <a:endParaRPr lang="ru-RU" sz="170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395288" y="0"/>
            <a:ext cx="8351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Овладение всеми видами речевой деятельности:</a:t>
            </a:r>
            <a:r>
              <a:rPr lang="ru-RU" b="1" dirty="0">
                <a:solidFill>
                  <a:srgbClr val="7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1900" b="1" dirty="0">
              <a:solidFill>
                <a:srgbClr val="7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7816" name="AutoShape 8"/>
          <p:cNvSpPr>
            <a:spLocks noChangeArrowheads="1"/>
          </p:cNvSpPr>
          <p:nvPr/>
        </p:nvSpPr>
        <p:spPr bwMode="auto">
          <a:xfrm>
            <a:off x="1835150" y="549275"/>
            <a:ext cx="3240088" cy="501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gamma/>
                  <a:shade val="46275"/>
                  <a:invGamma/>
                </a:srgbClr>
              </a:gs>
              <a:gs pos="50000">
                <a:srgbClr val="800000">
                  <a:alpha val="50000"/>
                </a:srgbClr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Говорение и письмо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817" name="AutoShape 9"/>
          <p:cNvSpPr>
            <a:spLocks noChangeArrowheads="1"/>
          </p:cNvSpPr>
          <p:nvPr/>
        </p:nvSpPr>
        <p:spPr bwMode="auto">
          <a:xfrm>
            <a:off x="285720" y="1196975"/>
            <a:ext cx="8143932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8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500" dirty="0">
                <a:cs typeface="Arial" charset="0"/>
              </a:rPr>
              <a:t>умение воспроизводить прослушанный или прочитанный текст </a:t>
            </a:r>
          </a:p>
          <a:p>
            <a:pPr algn="ctr"/>
            <a:r>
              <a:rPr lang="ru-RU" sz="1500" dirty="0">
                <a:cs typeface="Arial" charset="0"/>
              </a:rPr>
              <a:t>с заданной степенью свёрнутости (план, пересказ,  </a:t>
            </a:r>
          </a:p>
          <a:p>
            <a:pPr algn="ctr"/>
            <a:r>
              <a:rPr lang="ru-RU" sz="1500" dirty="0">
                <a:cs typeface="Arial" charset="0"/>
              </a:rPr>
              <a:t>конспект, аннотация);</a:t>
            </a:r>
          </a:p>
        </p:txBody>
      </p:sp>
      <p:sp>
        <p:nvSpPr>
          <p:cNvPr id="247818" name="AutoShape 10"/>
          <p:cNvSpPr>
            <a:spLocks noChangeArrowheads="1"/>
          </p:cNvSpPr>
          <p:nvPr/>
        </p:nvSpPr>
        <p:spPr bwMode="auto">
          <a:xfrm>
            <a:off x="357158" y="4221163"/>
            <a:ext cx="8391555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8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500">
                <a:cs typeface="Arial" charset="0"/>
              </a:rPr>
              <a:t>умение свободно, точно и правильно излагать свои мысли в устной и </a:t>
            </a:r>
          </a:p>
          <a:p>
            <a:pPr algn="ctr"/>
            <a:r>
              <a:rPr lang="ru-RU" sz="1500">
                <a:cs typeface="Arial" charset="0"/>
              </a:rPr>
              <a:t>письменной форме, соблюдая нормы построения текста (логичность,</a:t>
            </a:r>
          </a:p>
          <a:p>
            <a:pPr algn="ctr"/>
            <a:r>
              <a:rPr lang="ru-RU" sz="1500">
                <a:cs typeface="Arial" charset="0"/>
              </a:rPr>
              <a:t> последовательность, связность, соответствие теме , типу речи, жанру, а также</a:t>
            </a:r>
          </a:p>
          <a:p>
            <a:pPr algn="ctr"/>
            <a:r>
              <a:rPr lang="ru-RU" sz="1500">
                <a:cs typeface="Arial" charset="0"/>
              </a:rPr>
              <a:t> с учётом  коммуникативного замысла, адресата и ситуации общения);</a:t>
            </a:r>
          </a:p>
        </p:txBody>
      </p:sp>
      <p:sp>
        <p:nvSpPr>
          <p:cNvPr id="247819" name="AutoShape 11"/>
          <p:cNvSpPr>
            <a:spLocks noChangeArrowheads="1"/>
          </p:cNvSpPr>
          <p:nvPr/>
        </p:nvSpPr>
        <p:spPr bwMode="auto">
          <a:xfrm>
            <a:off x="179388" y="3141663"/>
            <a:ext cx="8393140" cy="9350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8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1500">
                <a:cs typeface="Arial" charset="0"/>
              </a:rPr>
              <a:t>соблюдение в практике письменного и устного общения 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1500">
                <a:cs typeface="Arial" charset="0"/>
              </a:rPr>
              <a:t>основных норм современного русского литературного языка, а 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1500">
                <a:cs typeface="Arial" charset="0"/>
              </a:rPr>
              <a:t>также этических норм   речевой коммуникации;  </a:t>
            </a:r>
          </a:p>
        </p:txBody>
      </p:sp>
      <p:sp>
        <p:nvSpPr>
          <p:cNvPr id="247820" name="AutoShape 12"/>
          <p:cNvSpPr>
            <a:spLocks noChangeArrowheads="1"/>
          </p:cNvSpPr>
          <p:nvPr/>
        </p:nvSpPr>
        <p:spPr bwMode="auto">
          <a:xfrm>
            <a:off x="357158" y="2071678"/>
            <a:ext cx="821537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8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1500" dirty="0">
                <a:cs typeface="Arial" charset="0"/>
              </a:rPr>
              <a:t>умение находить грамматические и речевые ошибки, недочёты, 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1500" dirty="0">
                <a:cs typeface="Arial" charset="0"/>
              </a:rPr>
              <a:t>исправлять их; совершенствовать и редактировать собственные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1500" dirty="0">
                <a:cs typeface="Arial" charset="0"/>
              </a:rPr>
              <a:t> тексты;</a:t>
            </a:r>
          </a:p>
        </p:txBody>
      </p:sp>
      <p:sp>
        <p:nvSpPr>
          <p:cNvPr id="247821" name="AutoShape 13"/>
          <p:cNvSpPr>
            <a:spLocks noChangeArrowheads="1"/>
          </p:cNvSpPr>
          <p:nvPr/>
        </p:nvSpPr>
        <p:spPr bwMode="auto">
          <a:xfrm>
            <a:off x="357158" y="5516563"/>
            <a:ext cx="8215370" cy="1081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>
                  <a:alpha val="42998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1500" dirty="0">
                <a:cs typeface="Arial" charset="0"/>
              </a:rPr>
              <a:t>выступление перед аудиторией сверстников с небольшими сообщениями,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1500" dirty="0">
                <a:cs typeface="Arial" charset="0"/>
              </a:rPr>
              <a:t> докладом, рефератом; участие в спорах, обсуждениях актуальных тем 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1500" dirty="0">
                <a:cs typeface="Arial" charset="0"/>
              </a:rPr>
              <a:t> с использованием  различных средств  аргументации.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4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7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47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/>
      <p:bldP spid="247817" grpId="0" animBg="1"/>
      <p:bldP spid="247818" grpId="0" animBg="1"/>
      <p:bldP spid="247819" grpId="0" animBg="1"/>
      <p:bldP spid="247820" grpId="0" animBg="1"/>
      <p:bldP spid="2478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ru-RU" sz="1400" dirty="0" smtClean="0">
                <a:cs typeface="Arial" charset="0"/>
              </a:rPr>
              <a:t/>
            </a:r>
            <a:br>
              <a:rPr lang="ru-RU" sz="1400" dirty="0" smtClean="0">
                <a:cs typeface="Arial" charset="0"/>
              </a:rPr>
            </a:br>
            <a:r>
              <a:rPr lang="ru-RU" sz="1400" dirty="0" smtClean="0">
                <a:cs typeface="Arial" charset="0"/>
              </a:rPr>
              <a:t/>
            </a:r>
            <a:br>
              <a:rPr lang="ru-RU" sz="1400" dirty="0" smtClean="0">
                <a:cs typeface="Arial" charset="0"/>
              </a:rPr>
            </a:br>
            <a:r>
              <a:rPr lang="ru-RU" sz="1400" dirty="0" smtClean="0">
                <a:cs typeface="Arial" charset="0"/>
              </a:rPr>
              <a:t/>
            </a:r>
            <a:br>
              <a:rPr lang="ru-RU" sz="1400" dirty="0" smtClean="0">
                <a:cs typeface="Arial" charset="0"/>
              </a:rPr>
            </a:br>
            <a:r>
              <a:rPr lang="ru-RU" sz="1400" dirty="0" smtClean="0">
                <a:cs typeface="Arial" charset="0"/>
              </a:rPr>
              <a:t/>
            </a:r>
            <a:br>
              <a:rPr lang="ru-RU" sz="1400" dirty="0" smtClean="0">
                <a:cs typeface="Arial" charset="0"/>
              </a:rPr>
            </a:br>
            <a:r>
              <a:rPr lang="ru-RU" sz="1800" dirty="0" smtClean="0">
                <a:solidFill>
                  <a:srgbClr val="990033"/>
                </a:solidFill>
                <a:cs typeface="Arial" charset="0"/>
              </a:rPr>
              <a:t>Задания на умение находить грамматические и речевые ошибки, недочёты,  исправлять их; совершенствовать и редактировать собственные тексты</a:t>
            </a:r>
            <a:r>
              <a:rPr lang="ru-RU" dirty="0" smtClean="0">
                <a:cs typeface="Arial" charset="0"/>
              </a:rPr>
              <a:t/>
            </a:r>
            <a:br>
              <a:rPr lang="ru-RU" dirty="0" smtClean="0">
                <a:cs typeface="Arial" charset="0"/>
              </a:rPr>
            </a:br>
            <a:endParaRPr lang="ru-RU" dirty="0"/>
          </a:p>
        </p:txBody>
      </p:sp>
      <p:pic>
        <p:nvPicPr>
          <p:cNvPr id="2050" name="Picture 2" descr="C:\Users\T\Desktop\IMG_4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600200"/>
            <a:ext cx="7858180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1754</Words>
  <Application>Microsoft Office PowerPoint</Application>
  <PresentationFormat>Экран (4:3)</PresentationFormat>
  <Paragraphs>320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Т.А. Ладыженская ,  М.Т. Баранов и др. Русский язык.5 класс. М.:Просвещение, 2012  Учитель русского языка: Яшагина Т.А.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  Задания на умение находить грамматические и речевые ошибки, недочёты,  исправлять их; совершенствовать и редактировать собственные тексты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Новое художественное оформление </vt:lpstr>
      <vt:lpstr>  </vt:lpstr>
      <vt:lpstr>Слайд 21</vt:lpstr>
      <vt:lpstr>Слайд 22</vt:lpstr>
      <vt:lpstr>Этих упражнений не было в старом учебнике</vt:lpstr>
      <vt:lpstr>Слайд 24</vt:lpstr>
      <vt:lpstr>Слайд 25</vt:lpstr>
    </vt:vector>
  </TitlesOfParts>
  <Company>ООО "ИОЦ МНЕМОЗИНА"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Сабуров</dc:creator>
  <cp:lastModifiedBy>Гимн 52</cp:lastModifiedBy>
  <cp:revision>92</cp:revision>
  <dcterms:created xsi:type="dcterms:W3CDTF">2011-02-10T09:25:01Z</dcterms:created>
  <dcterms:modified xsi:type="dcterms:W3CDTF">2013-02-06T09:52:50Z</dcterms:modified>
</cp:coreProperties>
</file>